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7FFFEADF_14F9396E.xml" ContentType="application/vnd.ms-powerpoint.comments+xml"/>
  <Override PartName="/ppt/notesSlides/notesSlide19.xml" ContentType="application/vnd.openxmlformats-officedocument.presentationml.notesSlide+xml"/>
  <Override PartName="/ppt/comments/modernComment_7FFFEAE6_148792DA.xml" ContentType="application/vnd.ms-powerpoint.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modernComment_10FC_AA4071D0.xml" ContentType="application/vnd.ms-powerpoint.comments+xml"/>
  <Override PartName="/ppt/notesSlides/notesSlide22.xml" ContentType="application/vnd.openxmlformats-officedocument.presentationml.notesSlide+xml"/>
  <Override PartName="/ppt/comments/modernComment_7FFFEAEC_75A53A7A.xml" ContentType="application/vnd.ms-powerpoint.comment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modernComment_1163_7A1C6E21.xml" ContentType="application/vnd.ms-powerpoint.comment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omments/modernComment_7FFFEAF1_5FBDD1F1.xml" ContentType="application/vnd.ms-powerpoint.comment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41"/>
  </p:notesMasterIdLst>
  <p:sldIdLst>
    <p:sldId id="256" r:id="rId5"/>
    <p:sldId id="2147478258" r:id="rId6"/>
    <p:sldId id="257" r:id="rId7"/>
    <p:sldId id="267" r:id="rId8"/>
    <p:sldId id="291" r:id="rId9"/>
    <p:sldId id="4075" r:id="rId10"/>
    <p:sldId id="4076" r:id="rId11"/>
    <p:sldId id="4209" r:id="rId12"/>
    <p:sldId id="2147478259" r:id="rId13"/>
    <p:sldId id="341" r:id="rId14"/>
    <p:sldId id="2147478262" r:id="rId15"/>
    <p:sldId id="290" r:id="rId16"/>
    <p:sldId id="277" r:id="rId17"/>
    <p:sldId id="2147478249" r:id="rId18"/>
    <p:sldId id="4446" r:id="rId19"/>
    <p:sldId id="4447" r:id="rId20"/>
    <p:sldId id="2147478250" r:id="rId21"/>
    <p:sldId id="2147478239" r:id="rId22"/>
    <p:sldId id="2147478246" r:id="rId23"/>
    <p:sldId id="2147478237" r:id="rId24"/>
    <p:sldId id="4348" r:id="rId25"/>
    <p:sldId id="2147478252" r:id="rId26"/>
    <p:sldId id="2147478095" r:id="rId27"/>
    <p:sldId id="4451" r:id="rId28"/>
    <p:sldId id="2147478251" r:id="rId29"/>
    <p:sldId id="2147478253" r:id="rId30"/>
    <p:sldId id="2147478255" r:id="rId31"/>
    <p:sldId id="2147478261" r:id="rId32"/>
    <p:sldId id="2147478257" r:id="rId33"/>
    <p:sldId id="2147478263" r:id="rId34"/>
    <p:sldId id="2147478254" r:id="rId35"/>
    <p:sldId id="2147478264" r:id="rId36"/>
    <p:sldId id="2147478260" r:id="rId37"/>
    <p:sldId id="281" r:id="rId38"/>
    <p:sldId id="4450" r:id="rId39"/>
    <p:sldId id="4449" r:id="rId40"/>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504" userDrawn="1">
          <p15:clr>
            <a:srgbClr val="A4A3A4"/>
          </p15:clr>
        </p15:guide>
        <p15:guide id="4" pos="7152" userDrawn="1">
          <p15:clr>
            <a:srgbClr val="A4A3A4"/>
          </p15:clr>
        </p15:guide>
        <p15:guide id="5" orient="horz" pos="3908" userDrawn="1">
          <p15:clr>
            <a:srgbClr val="A4A3A4"/>
          </p15:clr>
        </p15:guide>
        <p15:guide id="6" orient="horz" pos="113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EE4803-7AC1-A555-84BA-D43AC16D5D02}" name="Amy Clay" initials="AC" userId="S::aclay@msmedicine.com::3d83a887-44ad-4013-8060-42f723fe8a4e" providerId="AD"/>
  <p188:author id="{4B8B7F15-6FF2-3096-468F-8E0A35E4FF7D}" name="Jenn Riegert" initials="JR" userId="S::jenn@gorasor.com::dc35e2a6-c81e-4d95-ac1e-40ac633613b8" providerId="AD"/>
  <p188:author id="{82549123-1C5F-CB3C-54A6-7F1A530E0B02}" name="Banik, Will" initials="BW" userId="S::wbanik@walshgroup.com::6e5b69df-9b79-4cd8-8b82-b9be05733bde" providerId="AD"/>
  <p188:author id="{87A01133-91F8-1170-4887-7B8B26C9AD5C}" name="Caudill, Talya M (KYTC)" initials="C(" userId="S::talya.caudill_ky.gov#ext#@walshgroup.onmicrosoft.com::f8073fff-068c-49e0-a8c4-3f6d71baa501" providerId="AD"/>
  <p188:author id="{739D4856-E639-7E63-872F-DF5A8BE934B8}" name="Amy Clay" initials="AC" userId="S::aclay@thestrategicfirm.com::557d490c-684f-446a-8f23-832734094874" providerId="AD"/>
  <p188:author id="{F054356E-071D-1D67-C201-BA5A1F89C348}" name="Mimi Rasor" initials="MR" userId="S::mimi@rasormarketing.com::863c0383-f345-4c99-b3df-d4e6ad9fc11e" providerId="AD"/>
  <p188:author id="{E127FDA4-1997-1EE6-67DD-85FA989A3AF3}" name="Shelley Whaley" initials="SW" userId="2e39d58b78166248" providerId="Windows Live"/>
  <p188:author id="{8E1A0CAB-B5FC-3F89-9B7F-6054431FD344}" name="Mimi Rasor" initials="MR" userId="S::mimi@gorasor.com::863c0383-f345-4c99-b3df-d4e6ad9fc11e" providerId="AD"/>
  <p188:author id="{7BF4B4B0-3D84-3C33-D3B3-7D76682A8532}" name="erjohnson.Checker" initials="ELJ" userId="erjohnson.Checker" providerId="None"/>
  <p188:author id="{0476B1BA-8BCE-27C0-72C0-4A1B9C9A5C51}" name="Emily Rogers" initials="ER" userId="S::Emily@gorasor.com::46fe8dac-cedf-44df-9288-4f2a5554bbf4" providerId="AD"/>
  <p188:author id="{F0FCDFD8-BF36-851C-62A9-AB1E60B47EA8}" name="Caudill, Talya M (KYTC)" initials="TC" userId="S::talya.caudill@ky.gov::db46a161-27eb-49ca-97ff-70727692aaf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DB9"/>
    <a:srgbClr val="FFFFFF"/>
    <a:srgbClr val="29A9E1"/>
    <a:srgbClr val="E7A605"/>
    <a:srgbClr val="0A2147"/>
    <a:srgbClr val="E1EFF9"/>
    <a:srgbClr val="000000"/>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93434C-1C41-4954-8EA0-473E4F51DDE9}" v="196" dt="2026-09-09T19:32:28.395"/>
    <p1510:client id="{5AF56A93-4742-21BC-5E6E-9D99B61BCC8E}" v="58" dt="2026-09-09T21:29:31.610"/>
    <p1510:client id="{DED91F51-C6AC-4382-ABB2-D1E2EA277DEB}" v="1221" dt="2026-09-09T15:20:38.466"/>
    <p1510:client id="{E7B2F370-A019-D497-C4F6-F598A961E8C5}" v="5" dt="2026-09-09T14:20:55.3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 pos="504"/>
        <p:guide pos="7152"/>
        <p:guide orient="horz" pos="3908"/>
        <p:guide orient="horz" pos="113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notesMaster" Target="notesMasters/notesMaster1.xml"/></Relationships>
</file>

<file path=ppt/comments/modernComment_7FFFEADF_14F9396E.xml><?xml version="1.0" encoding="utf-8"?>
<p188:cmLst xmlns:a="http://schemas.openxmlformats.org/drawingml/2006/main" xmlns:r="http://schemas.openxmlformats.org/officeDocument/2006/relationships" xmlns:p188="http://schemas.microsoft.com/office/powerpoint/2018/8/main">
  <p188:cm id="{53333DA9-AE61-48FC-8507-886C29358DD3}" authorId="{87A01133-91F8-1170-4887-7B8B26C9AD5C}" status="resolved" created="2026-09-04T16:17:54.136" complete="100000">
    <pc:sldMkLst xmlns:pc="http://schemas.microsoft.com/office/powerpoint/2013/main/command">
      <pc:docMk/>
      <pc:sldMk cId="351877486" sldId="2147478239"/>
    </pc:sldMkLst>
    <p188:txBody>
      <a:bodyPr/>
      <a:lstStyle/>
      <a:p>
        <a:r>
          <a:rPr lang="en-US"/>
          <a:t>might not use this slide since it goes with the site limitations section but i dont necessarily want to show off the bridge type until after those slides? </a:t>
        </a:r>
      </a:p>
    </p188:txBody>
  </p188:cm>
</p188:cmLst>
</file>

<file path=ppt/comments/modernComment_7FFFEAE6_148792DA.xml><?xml version="1.0" encoding="utf-8"?>
<p188:cmLst xmlns:a="http://schemas.openxmlformats.org/drawingml/2006/main" xmlns:r="http://schemas.openxmlformats.org/officeDocument/2006/relationships" xmlns:p188="http://schemas.microsoft.com/office/powerpoint/2018/8/main">
  <p188:cm id="{41B177B6-0E7B-472D-99B2-07B0A2729D9F}" authorId="{82549123-1C5F-CB3C-54A6-7F1A530E0B02}" created="2026-09-03T15:46:08.059">
    <ac:deMkLst xmlns:ac="http://schemas.microsoft.com/office/drawing/2013/main/command">
      <pc:docMk xmlns:pc="http://schemas.microsoft.com/office/powerpoint/2013/main/command"/>
      <pc:sldMk xmlns:pc="http://schemas.microsoft.com/office/powerpoint/2013/main/command" cId="344429274" sldId="2147478246"/>
      <ac:spMk id="3" creationId="{7DDBE130-0F1D-9579-0F03-D7CCB868D584}"/>
    </ac:deMkLst>
    <p188:txBody>
      <a:bodyPr/>
      <a:lstStyle/>
      <a:p>
        <a:r>
          <a:rPr lang="en-US"/>
          <a:t>3rd bullet: "Freestanding pylons with NO cross struts"?</a:t>
        </a:r>
      </a:p>
    </p188:txBody>
    <p188:extLst>
      <p:ext xmlns:p="http://schemas.openxmlformats.org/presentationml/2006/main" uri="{57CB4572-C831-44C2-8A1C-0ADB6CCDFE69}">
        <p223:reactions xmlns:p223="http://schemas.microsoft.com/office/powerpoint/2022/03/main">
          <p223:rxn type="👍">
            <p223:instance time="2026-09-04T13:01:05.775" authorId="{87A01133-91F8-1170-4887-7B8B26C9AD5C}"/>
          </p223:rxn>
        </p223:reactions>
      </p:ext>
    </p188:extLst>
  </p188:cm>
</p188:cmLst>
</file>

<file path=ppt/comments/modernComment_7FFFEAEC_75A53A7A.xml><?xml version="1.0" encoding="utf-8"?>
<p188:cmLst xmlns:a="http://schemas.openxmlformats.org/drawingml/2006/main" xmlns:r="http://schemas.openxmlformats.org/officeDocument/2006/relationships" xmlns:p188="http://schemas.microsoft.com/office/powerpoint/2018/8/main">
  <p188:cm id="{6F9611DD-4DA1-40D3-ADAB-ABDA97EF56A7}" authorId="{87A01133-91F8-1170-4887-7B8B26C9AD5C}" status="resolved" created="2026-09-04T15:34:33.561" complete="100000">
    <ac:deMkLst xmlns:ac="http://schemas.microsoft.com/office/drawing/2013/main/command">
      <pc:docMk xmlns:pc="http://schemas.microsoft.com/office/powerpoint/2013/main/command"/>
      <pc:sldMk xmlns:pc="http://schemas.microsoft.com/office/powerpoint/2013/main/command" cId="1973762682" sldId="2147478252"/>
      <ac:spMk id="4" creationId="{8CBD05C1-0684-155C-EE0A-562F021BB570}"/>
    </ac:deMkLst>
    <p188:txBody>
      <a:bodyPr/>
      <a:lstStyle/>
      <a:p>
        <a:r>
          <a:rPr lang="en-US"/>
          <a:t>confirm with tommy that that's the appropriate way to state this???</a:t>
        </a:r>
      </a:p>
    </p188:txBody>
  </p188:cm>
</p188:cmLst>
</file>

<file path=ppt/comments/modernComment_7FFFEAF1_5FBDD1F1.xml><?xml version="1.0" encoding="utf-8"?>
<p188:cmLst xmlns:a="http://schemas.openxmlformats.org/drawingml/2006/main" xmlns:r="http://schemas.openxmlformats.org/officeDocument/2006/relationships" xmlns:p188="http://schemas.microsoft.com/office/powerpoint/2018/8/main">
  <p188:cm id="{FC3B3DF6-D460-4CBD-8AEC-D29A045419F5}" authorId="{F0FCDFD8-BF36-851C-62A9-AB1E60B47EA8}" created="2026-09-09T15:15:05.874">
    <pc:sldMkLst xmlns:pc="http://schemas.microsoft.com/office/powerpoint/2013/main/command">
      <pc:docMk/>
      <pc:sldMk cId="1606275569" sldId="2147478257"/>
    </pc:sldMkLst>
    <p188:txBody>
      <a:bodyPr/>
      <a:lstStyle/>
      <a:p>
        <a:r>
          <a:rPr lang="en-US"/>
          <a:t>I moved the text box for ya so you can see june bug!</a:t>
        </a:r>
      </a:p>
    </p188:txBody>
  </p188:cm>
</p188:cmLst>
</file>

<file path=ppt/comments/modernComment_10FC_AA4071D0.xml><?xml version="1.0" encoding="utf-8"?>
<p188:cmLst xmlns:a="http://schemas.openxmlformats.org/drawingml/2006/main" xmlns:r="http://schemas.openxmlformats.org/officeDocument/2006/relationships" xmlns:p188="http://schemas.microsoft.com/office/powerpoint/2018/8/main">
  <p188:cm id="{3819BC87-9D48-47FB-A7FF-855B7CC8DD3C}" authorId="{87A01133-91F8-1170-4887-7B8B26C9AD5C}" created="2026-09-04T15:40:55.308">
    <pc:sldMkLst xmlns:pc="http://schemas.microsoft.com/office/powerpoint/2013/main/command">
      <pc:docMk/>
      <pc:sldMk cId="2856350160" sldId="4348"/>
    </pc:sldMkLst>
    <p188:txBody>
      <a:bodyPr/>
      <a:lstStyle/>
      <a:p>
        <a:r>
          <a:rPr lang="en-US"/>
          <a:t>would we consider the creation of the model and rdwi wind study an opportunity allowed by the pdb model??</a:t>
        </a:r>
      </a:p>
    </p188:txBody>
  </p188:cm>
</p188:cmLst>
</file>

<file path=ppt/comments/modernComment_1163_7A1C6E21.xml><?xml version="1.0" encoding="utf-8"?>
<p188:cmLst xmlns:a="http://schemas.openxmlformats.org/drawingml/2006/main" xmlns:r="http://schemas.openxmlformats.org/officeDocument/2006/relationships" xmlns:p188="http://schemas.microsoft.com/office/powerpoint/2018/8/main">
  <p188:cm id="{79DC4211-023B-4E0D-9BC0-E8C0AEE65A66}" authorId="{87A01133-91F8-1170-4887-7B8B26C9AD5C}" created="2026-09-04T16:19:55.015">
    <pc:sldMkLst xmlns:pc="http://schemas.microsoft.com/office/powerpoint/2013/main/command">
      <pc:docMk/>
      <pc:sldMk cId="2048683553" sldId="4451"/>
    </pc:sldMkLst>
    <p188:txBody>
      <a:bodyPr/>
      <a:lstStyle/>
      <a:p>
        <a:r>
          <a:rPr lang="en-US"/>
          <a:t>whats the opportunity here?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7DF399DF-768D-464B-BB74-678F61A0CADE}" type="datetimeFigureOut">
              <a:rPr lang="en-US" smtClean="0"/>
              <a:t>9/10/2026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BD5CAD00-9044-4D41-A8FB-834BBF3E08E8}" type="slidenum">
              <a:rPr lang="en-US" smtClean="0"/>
              <a:t>‹#›</a:t>
            </a:fld>
            <a:endParaRPr lang="en-US"/>
          </a:p>
        </p:txBody>
      </p:sp>
    </p:spTree>
    <p:extLst>
      <p:ext uri="{BB962C8B-B14F-4D97-AF65-F5344CB8AC3E}">
        <p14:creationId xmlns:p14="http://schemas.microsoft.com/office/powerpoint/2010/main" val="846765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BD5CAD00-9044-4D41-A8FB-834BBF3E08E8}" type="slidenum">
              <a:rPr lang="en-US" smtClean="0"/>
              <a:t>1</a:t>
            </a:fld>
            <a:endParaRPr lang="en-US"/>
          </a:p>
        </p:txBody>
      </p:sp>
    </p:spTree>
    <p:extLst>
      <p:ext uri="{BB962C8B-B14F-4D97-AF65-F5344CB8AC3E}">
        <p14:creationId xmlns:p14="http://schemas.microsoft.com/office/powerpoint/2010/main" val="1215295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5CAD00-9044-4D41-A8FB-834BBF3E08E8}" type="slidenum">
              <a:rPr lang="en-US" smtClean="0"/>
              <a:t>2</a:t>
            </a:fld>
            <a:endParaRPr lang="en-US"/>
          </a:p>
        </p:txBody>
      </p:sp>
    </p:spTree>
    <p:extLst>
      <p:ext uri="{BB962C8B-B14F-4D97-AF65-F5344CB8AC3E}">
        <p14:creationId xmlns:p14="http://schemas.microsoft.com/office/powerpoint/2010/main" val="3976605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Looks like a short agenda but don't worry – we have LOTS to talk about :) </a:t>
            </a:r>
          </a:p>
        </p:txBody>
      </p:sp>
      <p:sp>
        <p:nvSpPr>
          <p:cNvPr id="4" name="Slide Number Placeholder 3"/>
          <p:cNvSpPr>
            <a:spLocks noGrp="1"/>
          </p:cNvSpPr>
          <p:nvPr>
            <p:ph type="sldNum" sz="quarter" idx="5"/>
          </p:nvPr>
        </p:nvSpPr>
        <p:spPr/>
        <p:txBody>
          <a:bodyPr/>
          <a:lstStyle/>
          <a:p>
            <a:fld id="{BD5CAD00-9044-4D41-A8FB-834BBF3E08E8}" type="slidenum">
              <a:rPr lang="en-US" smtClean="0"/>
              <a:t>3</a:t>
            </a:fld>
            <a:endParaRPr lang="en-US"/>
          </a:p>
        </p:txBody>
      </p:sp>
    </p:spTree>
    <p:extLst>
      <p:ext uri="{BB962C8B-B14F-4D97-AF65-F5344CB8AC3E}">
        <p14:creationId xmlns:p14="http://schemas.microsoft.com/office/powerpoint/2010/main" val="1275141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5CAD00-9044-4D41-A8FB-834BBF3E08E8}" type="slidenum">
              <a:rPr lang="en-US" smtClean="0"/>
              <a:t>4</a:t>
            </a:fld>
            <a:endParaRPr lang="en-US"/>
          </a:p>
        </p:txBody>
      </p:sp>
    </p:spTree>
    <p:extLst>
      <p:ext uri="{BB962C8B-B14F-4D97-AF65-F5344CB8AC3E}">
        <p14:creationId xmlns:p14="http://schemas.microsoft.com/office/powerpoint/2010/main" val="1390962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a typeface="Calibri"/>
                <a:cs typeface="Calibri"/>
              </a:rPr>
              <a:t>Talya</a:t>
            </a:r>
            <a:endParaRPr lang="en-US" sz="1800"/>
          </a:p>
          <a:p>
            <a:r>
              <a:rPr lang="en-US" sz="1800"/>
              <a:t>Photos from the construction of the Brent Spence Bridge. Built in 1963. Original cost $2.74 Million </a:t>
            </a:r>
            <a:endParaRPr lang="en-US">
              <a:ea typeface="Calibri"/>
              <a:cs typeface="Calibri"/>
            </a:endParaRPr>
          </a:p>
          <a:p>
            <a:pPr defTabSz="924916">
              <a:defRPr/>
            </a:pPr>
            <a:r>
              <a:rPr lang="en-US"/>
              <a:t>It is a double decker cantilever truss carrying 71 and 75 across the Ohio river between Kentucky and Ohio.</a:t>
            </a:r>
            <a:endParaRPr lang="en-US">
              <a:ea typeface="Calibri"/>
              <a:cs typeface="Calibri"/>
            </a:endParaRPr>
          </a:p>
          <a:p>
            <a:endParaRPr lang="en-US"/>
          </a:p>
        </p:txBody>
      </p:sp>
      <p:sp>
        <p:nvSpPr>
          <p:cNvPr id="4" name="Slide Number Placeholder 3"/>
          <p:cNvSpPr>
            <a:spLocks noGrp="1"/>
          </p:cNvSpPr>
          <p:nvPr>
            <p:ph type="sldNum" sz="quarter" idx="5"/>
          </p:nvPr>
        </p:nvSpPr>
        <p:spPr/>
        <p:txBody>
          <a:bodyPr/>
          <a:lstStyle/>
          <a:p>
            <a:pPr defTabSz="892914">
              <a:defRPr/>
            </a:pPr>
            <a:fld id="{4B0FDA08-891D-4D24-9337-D12A075AC062}" type="slidenum">
              <a:rPr lang="en-US">
                <a:solidFill>
                  <a:prstClr val="black"/>
                </a:solidFill>
                <a:latin typeface="Calibri" panose="020F0502020204030204"/>
              </a:rPr>
              <a:pPr defTabSz="892914">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3981290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Talya</a:t>
            </a:r>
          </a:p>
        </p:txBody>
      </p:sp>
      <p:sp>
        <p:nvSpPr>
          <p:cNvPr id="4" name="Slide Number Placeholder 3"/>
          <p:cNvSpPr>
            <a:spLocks noGrp="1"/>
          </p:cNvSpPr>
          <p:nvPr>
            <p:ph type="sldNum" sz="quarter" idx="5"/>
          </p:nvPr>
        </p:nvSpPr>
        <p:spPr/>
        <p:txBody>
          <a:bodyPr/>
          <a:lstStyle/>
          <a:p>
            <a:pPr defTabSz="892914">
              <a:defRPr/>
            </a:pPr>
            <a:fld id="{4B0FDA08-891D-4D24-9337-D12A075AC062}" type="slidenum">
              <a:rPr lang="en-US">
                <a:solidFill>
                  <a:prstClr val="black"/>
                </a:solidFill>
                <a:latin typeface="Calibri" panose="020F0502020204030204"/>
              </a:rPr>
              <a:pPr defTabSz="892914">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3693883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a:lnSpc>
                <a:spcPct val="125000"/>
              </a:lnSpc>
              <a:defRPr/>
            </a:pPr>
            <a:r>
              <a:rPr lang="en-US" sz="1800"/>
              <a:t>BSB was built to carry only 3-12’ lanes and 5’ shoulders on both decks - 80k </a:t>
            </a:r>
            <a:r>
              <a:rPr lang="en-US" sz="1800" err="1"/>
              <a:t>veh</a:t>
            </a:r>
            <a:r>
              <a:rPr lang="en-US" sz="1800"/>
              <a:t>/day</a:t>
            </a:r>
            <a:endParaRPr lang="en-US"/>
          </a:p>
          <a:p>
            <a:pPr defTabSz="924916">
              <a:lnSpc>
                <a:spcPct val="125000"/>
              </a:lnSpc>
              <a:defRPr/>
            </a:pPr>
            <a:r>
              <a:rPr lang="en-US" sz="1800"/>
              <a:t>Quickly Re-striped in 1985 to carry 4-11’ lanes with 1’ shoulders. Is now carrying more than double the volume.</a:t>
            </a:r>
            <a:endParaRPr lang="en-US" sz="1800">
              <a:solidFill>
                <a:schemeClr val="tx1">
                  <a:alpha val="80000"/>
                </a:schemeClr>
              </a:solidFill>
            </a:endParaRPr>
          </a:p>
          <a:p>
            <a:endParaRPr lang="en-US"/>
          </a:p>
        </p:txBody>
      </p:sp>
      <p:sp>
        <p:nvSpPr>
          <p:cNvPr id="4" name="Slide Number Placeholder 3"/>
          <p:cNvSpPr>
            <a:spLocks noGrp="1"/>
          </p:cNvSpPr>
          <p:nvPr>
            <p:ph type="sldNum" sz="quarter" idx="5"/>
          </p:nvPr>
        </p:nvSpPr>
        <p:spPr/>
        <p:txBody>
          <a:bodyPr/>
          <a:lstStyle/>
          <a:p>
            <a:pPr defTabSz="892914">
              <a:defRPr/>
            </a:pPr>
            <a:fld id="{4B0FDA08-891D-4D24-9337-D12A075AC062}" type="slidenum">
              <a:rPr lang="en-US">
                <a:solidFill>
                  <a:prstClr val="black"/>
                </a:solidFill>
                <a:latin typeface="Calibri" panose="020F0502020204030204"/>
              </a:rPr>
              <a:pPr defTabSz="892914">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1837045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I-75 – Miami Lakes, FL to the </a:t>
            </a:r>
            <a:r>
              <a:rPr lang="en-US" err="1"/>
              <a:t>canadian</a:t>
            </a:r>
            <a:r>
              <a:rPr lang="en-US"/>
              <a:t> border – 1,786 miles </a:t>
            </a:r>
          </a:p>
          <a:p>
            <a:pPr defTabSz="924916">
              <a:defRPr/>
            </a:pPr>
            <a:r>
              <a:rPr lang="en-US"/>
              <a:t>I-71 – Louisville to Cleveland - 345 miles</a:t>
            </a:r>
            <a:endParaRPr lang="en-US">
              <a:ea typeface="Calibri"/>
              <a:cs typeface="Calibri"/>
            </a:endParaRPr>
          </a:p>
          <a:p>
            <a:endParaRPr lang="en-US"/>
          </a:p>
          <a:p>
            <a:pPr defTabSz="924916">
              <a:defRPr/>
            </a:pPr>
            <a:endParaRPr lang="en-US"/>
          </a:p>
        </p:txBody>
      </p:sp>
      <p:sp>
        <p:nvSpPr>
          <p:cNvPr id="4" name="Slide Number Placeholder 3"/>
          <p:cNvSpPr>
            <a:spLocks noGrp="1"/>
          </p:cNvSpPr>
          <p:nvPr>
            <p:ph type="sldNum" sz="quarter" idx="5"/>
          </p:nvPr>
        </p:nvSpPr>
        <p:spPr/>
        <p:txBody>
          <a:bodyPr/>
          <a:lstStyle/>
          <a:p>
            <a:pPr defTabSz="924916">
              <a:defRPr/>
            </a:pPr>
            <a:fld id="{BD5CAD00-9044-4D41-A8FB-834BBF3E08E8}" type="slidenum">
              <a:rPr lang="en-US">
                <a:solidFill>
                  <a:prstClr val="black"/>
                </a:solidFill>
                <a:latin typeface="Calibri" panose="020F0502020204030204"/>
              </a:rPr>
              <a:pPr defTabSz="924916">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3280084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426938">
              <a:defRPr/>
            </a:pPr>
            <a:r>
              <a:rPr lang="en-US" sz="1400">
                <a:solidFill>
                  <a:prstClr val="black"/>
                </a:solidFill>
                <a:latin typeface="Calibri" panose="020F0502020204030204"/>
              </a:rPr>
              <a:t>The overall corridor includes widening just under 8 miles of I-71/I-75 from south of Dixie Highway in Kentucky to the Western Hills Viaduct in Ohio and rebuilding all bridges and interchanges. A collector-distributor system will be added between 12th Street in Kentucky and Ezzard Charles Drive in Ohio. A collector-distributor system is a network of roads alongside a highway that “collects” traffic exiting from a highway and “distributes” it to local roadways. It also “collects” traffic from local roadways and “distributes” it onto the highway. </a:t>
            </a:r>
          </a:p>
          <a:p>
            <a:pPr defTabSz="1426938">
              <a:defRPr/>
            </a:pPr>
            <a:endParaRPr lang="en-US" sz="1400">
              <a:solidFill>
                <a:prstClr val="black"/>
              </a:solidFill>
              <a:latin typeface="Calibri" panose="020F0502020204030204"/>
            </a:endParaRPr>
          </a:p>
          <a:p>
            <a:pPr defTabSz="1426938">
              <a:defRPr/>
            </a:pPr>
            <a:r>
              <a:rPr lang="en-US" sz="1400"/>
              <a:t>The existing double-decker Brent Spence bridge will be rehabilitated and reconfigured to reduce the number of lanes on each deck from four to three and provide inside and outside shoulders. The existing bridge will carry local traffic as part of the proposed collector-distributor roadway system. Between Ohio and Kentucky, the project will build a new double decker companion bridge with five lanes on each deck west of the existing BSB. The new bridge will carry through (interstate) traffic across the Ohio River. </a:t>
            </a:r>
          </a:p>
          <a:p>
            <a:pPr defTabSz="1426938">
              <a:defRPr/>
            </a:pPr>
            <a:endParaRPr lang="en-US" sz="1400"/>
          </a:p>
        </p:txBody>
      </p:sp>
      <p:sp>
        <p:nvSpPr>
          <p:cNvPr id="4" name="Slide Number Placeholder 3"/>
          <p:cNvSpPr>
            <a:spLocks noGrp="1"/>
          </p:cNvSpPr>
          <p:nvPr>
            <p:ph type="sldNum" sz="quarter" idx="5"/>
          </p:nvPr>
        </p:nvSpPr>
        <p:spPr/>
        <p:txBody>
          <a:bodyPr/>
          <a:lstStyle/>
          <a:p>
            <a:fld id="{AF0EF128-70D9-4857-9E5D-82548CC45FB9}" type="slidenum">
              <a:rPr lang="en-US" smtClean="0"/>
              <a:t>9</a:t>
            </a:fld>
            <a:endParaRPr lang="en-US"/>
          </a:p>
        </p:txBody>
      </p:sp>
    </p:spTree>
    <p:extLst>
      <p:ext uri="{BB962C8B-B14F-4D97-AF65-F5344CB8AC3E}">
        <p14:creationId xmlns:p14="http://schemas.microsoft.com/office/powerpoint/2010/main" val="1030641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BD5CAD00-9044-4D41-A8FB-834BBF3E08E8}" type="slidenum">
              <a:rPr lang="en-US" smtClean="0"/>
              <a:t>10</a:t>
            </a:fld>
            <a:endParaRPr lang="en-US"/>
          </a:p>
        </p:txBody>
      </p:sp>
    </p:spTree>
    <p:extLst>
      <p:ext uri="{BB962C8B-B14F-4D97-AF65-F5344CB8AC3E}">
        <p14:creationId xmlns:p14="http://schemas.microsoft.com/office/powerpoint/2010/main" val="16005974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A58E3-3B63-A85F-5F32-2135BC34A8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BBC793-5B8F-840B-ABE5-F054B055EE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E85625-9DE2-9576-C706-82D557644DF9}"/>
              </a:ext>
            </a:extLst>
          </p:cNvPr>
          <p:cNvSpPr>
            <a:spLocks noGrp="1"/>
          </p:cNvSpPr>
          <p:nvPr>
            <p:ph type="body" idx="1"/>
          </p:nvPr>
        </p:nvSpPr>
        <p:spPr/>
        <p:txBody>
          <a:bodyPr/>
          <a:lstStyle/>
          <a:p>
            <a:r>
              <a:rPr lang="en-US"/>
              <a:t>A PROJECT LIKE THIS NEEDS 100S, 1000S OF PEOPLE, ORGANIZATIONS DISCIPLINES AND PERSONALITIES TO WORK TOGETHER.</a:t>
            </a:r>
          </a:p>
        </p:txBody>
      </p:sp>
      <p:sp>
        <p:nvSpPr>
          <p:cNvPr id="4" name="Slide Number Placeholder 3">
            <a:extLst>
              <a:ext uri="{FF2B5EF4-FFF2-40B4-BE49-F238E27FC236}">
                <a16:creationId xmlns:a16="http://schemas.microsoft.com/office/drawing/2014/main" id="{2B178A8D-C321-CC03-1EE4-6424AFF79B7B}"/>
              </a:ext>
            </a:extLst>
          </p:cNvPr>
          <p:cNvSpPr>
            <a:spLocks noGrp="1"/>
          </p:cNvSpPr>
          <p:nvPr>
            <p:ph type="sldNum" sz="quarter" idx="5"/>
          </p:nvPr>
        </p:nvSpPr>
        <p:spPr/>
        <p:txBody>
          <a:bodyPr/>
          <a:lstStyle/>
          <a:p>
            <a:fld id="{BD5CAD00-9044-4D41-A8FB-834BBF3E08E8}" type="slidenum">
              <a:rPr lang="en-US" smtClean="0"/>
              <a:t>11</a:t>
            </a:fld>
            <a:endParaRPr lang="en-US"/>
          </a:p>
        </p:txBody>
      </p:sp>
    </p:spTree>
    <p:extLst>
      <p:ext uri="{BB962C8B-B14F-4D97-AF65-F5344CB8AC3E}">
        <p14:creationId xmlns:p14="http://schemas.microsoft.com/office/powerpoint/2010/main" val="25346645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DBB – the phase between design and construction can be infinite. </a:t>
            </a:r>
          </a:p>
          <a:p>
            <a:endParaRPr lang="en-US"/>
          </a:p>
          <a:p>
            <a:pPr defTabSz="924916">
              <a:defRPr/>
            </a:pPr>
            <a:r>
              <a:rPr lang="en-US"/>
              <a:t>DB – RFQ –&gt; short list -&gt; RFP @ about 35% design. No need for an independent cost estimator because there is a price component to the RFP process meaning competition. limits innovation as the DBT is coming in later. Pricing is fixed at contract signing so likely lots of built in risk. </a:t>
            </a:r>
          </a:p>
          <a:p>
            <a:pPr defTabSz="924916">
              <a:defRPr/>
            </a:pPr>
            <a:endParaRPr lang="en-US"/>
          </a:p>
          <a:p>
            <a:r>
              <a:rPr lang="en-US"/>
              <a:t>PDB – DBT is on board prior to environmental clearance, R/W clearance, </a:t>
            </a:r>
            <a:r>
              <a:rPr lang="en-US" err="1"/>
              <a:t>etc</a:t>
            </a:r>
            <a:r>
              <a:rPr lang="en-US"/>
              <a:t> so they are able to impact those decisions. A budget is set early but the pricing (GMP) is negotiated at a much later phase (often 60 or 90% plans)</a:t>
            </a:r>
          </a:p>
          <a:p>
            <a:endParaRPr lang="en-US"/>
          </a:p>
          <a:p>
            <a:pPr defTabSz="924916">
              <a:defRPr/>
            </a:pPr>
            <a:r>
              <a:rPr lang="en-US"/>
              <a:t>CMGC – similar to PDB but there are separate contracts with the designer and the contractor.</a:t>
            </a:r>
          </a:p>
          <a:p>
            <a:endParaRPr lang="en-US"/>
          </a:p>
          <a:p>
            <a:endParaRPr lang="en-US"/>
          </a:p>
          <a:p>
            <a:r>
              <a:rPr lang="en-US"/>
              <a:t>Both CMGC and PDB typically have an off-ramp option which allows the owner to terminate the agreement if a price cannot be negotiated. It forces pricing transparency and allows the owner to take ownership of the plans and switch to a traditional DBB to hopefully provide some competition and allow the owner to achieve a more reasonable price. They also both </a:t>
            </a:r>
          </a:p>
          <a:p>
            <a:endParaRPr lang="en-US"/>
          </a:p>
          <a:p>
            <a:r>
              <a:rPr lang="en-US"/>
              <a:t>One of the key takeaway or advantages of alternative delivery = risk sharing is typically less costly than risk shedding.</a:t>
            </a:r>
          </a:p>
        </p:txBody>
      </p:sp>
      <p:sp>
        <p:nvSpPr>
          <p:cNvPr id="4" name="Slide Number Placeholder 3"/>
          <p:cNvSpPr>
            <a:spLocks noGrp="1"/>
          </p:cNvSpPr>
          <p:nvPr>
            <p:ph type="sldNum" sz="quarter" idx="5"/>
          </p:nvPr>
        </p:nvSpPr>
        <p:spPr/>
        <p:txBody>
          <a:bodyPr/>
          <a:lstStyle/>
          <a:p>
            <a:fld id="{20EEEBBE-5903-164C-8A1D-B775AC554D03}" type="slidenum">
              <a:rPr lang="en-US" smtClean="0"/>
              <a:t>12</a:t>
            </a:fld>
            <a:endParaRPr lang="en-US"/>
          </a:p>
        </p:txBody>
      </p:sp>
    </p:spTree>
    <p:extLst>
      <p:ext uri="{BB962C8B-B14F-4D97-AF65-F5344CB8AC3E}">
        <p14:creationId xmlns:p14="http://schemas.microsoft.com/office/powerpoint/2010/main" val="2298560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We want to talk about some of the challenges we've faced and/or are currently facing and the opportunities that came from those challenges OR the opportunities that the PDB model has provided us. </a:t>
            </a:r>
            <a:endParaRPr lang="en-US"/>
          </a:p>
        </p:txBody>
      </p:sp>
      <p:sp>
        <p:nvSpPr>
          <p:cNvPr id="4" name="Slide Number Placeholder 3"/>
          <p:cNvSpPr>
            <a:spLocks noGrp="1"/>
          </p:cNvSpPr>
          <p:nvPr>
            <p:ph type="sldNum" sz="quarter" idx="5"/>
          </p:nvPr>
        </p:nvSpPr>
        <p:spPr/>
        <p:txBody>
          <a:bodyPr/>
          <a:lstStyle/>
          <a:p>
            <a:fld id="{BD5CAD00-9044-4D41-A8FB-834BBF3E08E8}" type="slidenum">
              <a:rPr lang="en-US" smtClean="0"/>
              <a:t>13</a:t>
            </a:fld>
            <a:endParaRPr lang="en-US"/>
          </a:p>
        </p:txBody>
      </p:sp>
    </p:spTree>
    <p:extLst>
      <p:ext uri="{BB962C8B-B14F-4D97-AF65-F5344CB8AC3E}">
        <p14:creationId xmlns:p14="http://schemas.microsoft.com/office/powerpoint/2010/main" val="12052810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D0816-B65B-6658-8640-958BE9D933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10BE95-8B84-CACA-2841-FB50C8F78C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C20106-DBE1-8FCA-6756-90D88B3FB26B}"/>
              </a:ext>
            </a:extLst>
          </p:cNvPr>
          <p:cNvSpPr>
            <a:spLocks noGrp="1"/>
          </p:cNvSpPr>
          <p:nvPr>
            <p:ph type="body" idx="1"/>
          </p:nvPr>
        </p:nvSpPr>
        <p:spPr/>
        <p:txBody>
          <a:bodyPr/>
          <a:lstStyle/>
          <a:p>
            <a:r>
              <a:rPr lang="en-US">
                <a:latin typeface="Arial"/>
                <a:cs typeface="Arial"/>
              </a:rPr>
              <a:t>CRAIG</a:t>
            </a:r>
          </a:p>
          <a:p>
            <a:r>
              <a:rPr lang="en-US">
                <a:latin typeface="Arial"/>
                <a:cs typeface="Arial"/>
              </a:rPr>
              <a:t>To start at the beginning, the first obvious challenge is the current capacity of the bridge. Simply demolishing the existing bridge and building something twice the size wasn't feasible. </a:t>
            </a:r>
          </a:p>
          <a:p>
            <a:r>
              <a:rPr lang="en-US">
                <a:latin typeface="Arial"/>
                <a:cs typeface="Arial"/>
              </a:rPr>
              <a:t>Companion bridge will accommodate 5 lanes in each direction for mainline I-71/75</a:t>
            </a:r>
          </a:p>
          <a:p>
            <a:r>
              <a:rPr lang="en-US">
                <a:latin typeface="Arial"/>
                <a:cs typeface="Arial"/>
              </a:rPr>
              <a:t>Existing bridge will be reconfigured for 3 lanes in each direction for local connections to downtown Covington and Cincinnati. </a:t>
            </a:r>
          </a:p>
          <a:p>
            <a:endParaRPr lang="en-US">
              <a:latin typeface="Arial"/>
              <a:cs typeface="Arial"/>
            </a:endParaRPr>
          </a:p>
        </p:txBody>
      </p:sp>
      <p:sp>
        <p:nvSpPr>
          <p:cNvPr id="4" name="Slide Number Placeholder 3">
            <a:extLst>
              <a:ext uri="{FF2B5EF4-FFF2-40B4-BE49-F238E27FC236}">
                <a16:creationId xmlns:a16="http://schemas.microsoft.com/office/drawing/2014/main" id="{E525DE85-8D56-2F31-615D-D09B95EA1E1D}"/>
              </a:ext>
            </a:extLst>
          </p:cNvPr>
          <p:cNvSpPr>
            <a:spLocks noGrp="1"/>
          </p:cNvSpPr>
          <p:nvPr>
            <p:ph type="sldNum" sz="quarter" idx="5"/>
          </p:nvPr>
        </p:nvSpPr>
        <p:spPr/>
        <p:txBody>
          <a:bodyPr/>
          <a:lstStyle/>
          <a:p>
            <a:fld id="{EFEA5BF6-B9F9-4A75-9682-FDCB15BB77BB}" type="slidenum">
              <a:rPr lang="en-US" smtClean="0"/>
              <a:t>14</a:t>
            </a:fld>
            <a:endParaRPr lang="en-US"/>
          </a:p>
        </p:txBody>
      </p:sp>
    </p:spTree>
    <p:extLst>
      <p:ext uri="{BB962C8B-B14F-4D97-AF65-F5344CB8AC3E}">
        <p14:creationId xmlns:p14="http://schemas.microsoft.com/office/powerpoint/2010/main" val="13058345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a:t>CRAIG</a:t>
            </a:r>
          </a:p>
          <a:p>
            <a:pPr>
              <a:defRPr/>
            </a:pPr>
            <a:r>
              <a:rPr lang="en-US" b="1"/>
              <a:t>So we know we're building a companion bridge. Next challenge – choosing a bridge type. The site conditions played a huge role in the selection of the bridge type. </a:t>
            </a:r>
            <a:endParaRPr lang="en-US">
              <a:solidFill>
                <a:srgbClr val="444444"/>
              </a:solidFill>
            </a:endParaRPr>
          </a:p>
          <a:p>
            <a:pPr>
              <a:defRPr/>
            </a:pPr>
            <a:r>
              <a:rPr lang="en-US"/>
              <a:t>The Ohio river is a vital corridor for commerce, transportation, and recreation.</a:t>
            </a:r>
            <a:endParaRPr lang="en-US">
              <a:solidFill>
                <a:srgbClr val="444444"/>
              </a:solidFill>
              <a:ea typeface="Calibri" panose="020F0502020204030204"/>
              <a:cs typeface="Calibri" panose="020F0502020204030204"/>
            </a:endParaRPr>
          </a:p>
          <a:p>
            <a:pPr defTabSz="924916">
              <a:defRPr/>
            </a:pPr>
            <a:endParaRPr lang="en-US"/>
          </a:p>
          <a:p>
            <a:pPr defTabSz="924916">
              <a:defRPr/>
            </a:pPr>
            <a:r>
              <a:rPr lang="en-US"/>
              <a:t>The vessel traffic passing beneath the bridge predominantly consists of flotillas of barges propelled by tugboats. Vessels included in the study also comprised errant vessels and drifting empty barges.</a:t>
            </a:r>
          </a:p>
          <a:p>
            <a:endParaRPr lang="en-US"/>
          </a:p>
        </p:txBody>
      </p:sp>
      <p:sp>
        <p:nvSpPr>
          <p:cNvPr id="4" name="Slide Number Placeholder 3"/>
          <p:cNvSpPr>
            <a:spLocks noGrp="1"/>
          </p:cNvSpPr>
          <p:nvPr>
            <p:ph type="sldNum" sz="quarter" idx="5"/>
          </p:nvPr>
        </p:nvSpPr>
        <p:spPr/>
        <p:txBody>
          <a:bodyPr/>
          <a:lstStyle/>
          <a:p>
            <a:fld id="{BD5CAD00-9044-4D41-A8FB-834BBF3E08E8}" type="slidenum">
              <a:rPr lang="en-US" smtClean="0"/>
              <a:t>15</a:t>
            </a:fld>
            <a:endParaRPr lang="en-US"/>
          </a:p>
        </p:txBody>
      </p:sp>
    </p:spTree>
    <p:extLst>
      <p:ext uri="{BB962C8B-B14F-4D97-AF65-F5344CB8AC3E}">
        <p14:creationId xmlns:p14="http://schemas.microsoft.com/office/powerpoint/2010/main" val="35855028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CRAIG</a:t>
            </a:r>
          </a:p>
          <a:p>
            <a:r>
              <a:rPr lang="en-US">
                <a:ea typeface="Calibri"/>
                <a:cs typeface="Calibri"/>
              </a:rPr>
              <a:t>Coast Guard Requirements: 1) Substructures outside of existing bridge, 2) Yellow window shown, 3) Vertical clearance</a:t>
            </a:r>
          </a:p>
          <a:p>
            <a:r>
              <a:rPr lang="en-US">
                <a:ea typeface="Calibri"/>
                <a:cs typeface="Calibri"/>
              </a:rPr>
              <a:t>Opportunity: 960-ft clear main span with pier just off of Kentucky bank</a:t>
            </a:r>
          </a:p>
          <a:p>
            <a:r>
              <a:rPr lang="en-US">
                <a:ea typeface="Calibri"/>
                <a:cs typeface="Calibri"/>
              </a:rPr>
              <a:t>Pylons designed for vessel collision in accordance with AASHTO LRFD and Guide Specs: 1) Errant vessel and 2) drifting empty barge (travelling at water current speed).</a:t>
            </a:r>
          </a:p>
          <a:p>
            <a:r>
              <a:rPr lang="en-US">
                <a:ea typeface="Calibri"/>
                <a:cs typeface="Calibri"/>
              </a:rPr>
              <a:t>Next: Now, structure type selection...</a:t>
            </a:r>
          </a:p>
        </p:txBody>
      </p:sp>
      <p:sp>
        <p:nvSpPr>
          <p:cNvPr id="4" name="Slide Number Placeholder 3"/>
          <p:cNvSpPr>
            <a:spLocks noGrp="1"/>
          </p:cNvSpPr>
          <p:nvPr>
            <p:ph type="sldNum" sz="quarter" idx="5"/>
          </p:nvPr>
        </p:nvSpPr>
        <p:spPr/>
        <p:txBody>
          <a:bodyPr/>
          <a:lstStyle/>
          <a:p>
            <a:fld id="{BD5CAD00-9044-4D41-A8FB-834BBF3E08E8}" type="slidenum">
              <a:rPr lang="en-US" smtClean="0"/>
              <a:t>16</a:t>
            </a:fld>
            <a:endParaRPr lang="en-US"/>
          </a:p>
        </p:txBody>
      </p:sp>
    </p:spTree>
    <p:extLst>
      <p:ext uri="{BB962C8B-B14F-4D97-AF65-F5344CB8AC3E}">
        <p14:creationId xmlns:p14="http://schemas.microsoft.com/office/powerpoint/2010/main" val="13521552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C0EAE-4AD1-65C8-648B-278DFF5DDE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14659C-BE1D-6AE3-FE62-67DFCE4E2C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B9BD39-20E1-1C4D-611D-6BF5B8353885}"/>
              </a:ext>
            </a:extLst>
          </p:cNvPr>
          <p:cNvSpPr>
            <a:spLocks noGrp="1"/>
          </p:cNvSpPr>
          <p:nvPr>
            <p:ph type="body" idx="1"/>
          </p:nvPr>
        </p:nvSpPr>
        <p:spPr/>
        <p:txBody>
          <a:bodyPr/>
          <a:lstStyle/>
          <a:p>
            <a:r>
              <a:rPr lang="en-US" sz="1800" b="1">
                <a:ea typeface="Calibri"/>
                <a:cs typeface="Calibri"/>
              </a:rPr>
              <a:t>WILL</a:t>
            </a:r>
          </a:p>
          <a:p>
            <a:r>
              <a:rPr lang="en-US" sz="1800" b="1">
                <a:ea typeface="Calibri"/>
                <a:cs typeface="Calibri"/>
              </a:rPr>
              <a:t>Not only did the site limitations play a large role in the bridge selection but the PDB model also allowed the opportunity of early contractor involvement. The WKDBT actually introduced the idea of the cable stayed independent deck and vertical pylons. </a:t>
            </a:r>
          </a:p>
          <a:p>
            <a:endParaRPr lang="en-US" sz="1800" b="1">
              <a:ea typeface="Calibri"/>
              <a:cs typeface="Calibri"/>
            </a:endParaRPr>
          </a:p>
          <a:p>
            <a:r>
              <a:rPr lang="en-US" sz="1800">
                <a:ea typeface="Calibri"/>
                <a:cs typeface="Calibri"/>
              </a:rPr>
              <a:t>The design build team’s Initial focus once engaged was to evaluate the bridge types not only for cost, but for constructability and durability as well; in support of the project goal want to ensure the structure built requires relatively minimal maintenance and is highly durable to serve the needs of the community and the nation for decades to come.  PDB model allowed DBT to propose a unique cable-stayed solution in which each bridge deck is supported independently on separate sets of stay cables – we’ll touch on some of the key factors for each type that influenced the decision making.</a:t>
            </a:r>
            <a:endParaRPr lang="en-US">
              <a:ea typeface="Calibri"/>
              <a:cs typeface="Calibri"/>
            </a:endParaRPr>
          </a:p>
          <a:p>
            <a:endParaRPr lang="en-US" sz="1800">
              <a:ea typeface="Calibri"/>
              <a:cs typeface="Calibri"/>
            </a:endParaRPr>
          </a:p>
          <a:p>
            <a:r>
              <a:rPr lang="en-US" sz="1800"/>
              <a:t>ENVIRONMENTAL COMMITMENT</a:t>
            </a:r>
            <a:endParaRPr lang="en-US" sz="1800">
              <a:ea typeface="Calibri"/>
              <a:cs typeface="Calibri"/>
            </a:endParaRPr>
          </a:p>
          <a:p>
            <a:r>
              <a:rPr lang="en-US" sz="1800"/>
              <a:t>-25-ft vertical clearance between deck</a:t>
            </a:r>
            <a:endParaRPr lang="en-US" sz="1800">
              <a:ea typeface="Calibri"/>
              <a:cs typeface="Calibri"/>
            </a:endParaRPr>
          </a:p>
          <a:p>
            <a:r>
              <a:rPr lang="en-US" sz="1800"/>
              <a:t>-Structure height between 300-ft min and 420-ft max</a:t>
            </a:r>
            <a:endParaRPr lang="en-US" sz="1800">
              <a:ea typeface="Calibri"/>
              <a:cs typeface="Calibri"/>
            </a:endParaRPr>
          </a:p>
          <a:p>
            <a:r>
              <a:rPr lang="en-US" sz="1800"/>
              <a:t>-Pier placement for navigation</a:t>
            </a:r>
            <a:endParaRPr lang="en-US" sz="1800">
              <a:ea typeface="Calibri" panose="020F0502020204030204"/>
              <a:cs typeface="Calibri" panose="020F0502020204030204"/>
            </a:endParaRPr>
          </a:p>
          <a:p>
            <a:endParaRPr lang="en-US" sz="180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B75026ED-6B7F-7E84-4C12-E7B3D3AAEE40}"/>
              </a:ext>
            </a:extLst>
          </p:cNvPr>
          <p:cNvSpPr>
            <a:spLocks noGrp="1"/>
          </p:cNvSpPr>
          <p:nvPr>
            <p:ph type="sldNum" sz="quarter" idx="5"/>
          </p:nvPr>
        </p:nvSpPr>
        <p:spPr/>
        <p:txBody>
          <a:bodyPr/>
          <a:lstStyle/>
          <a:p>
            <a:fld id="{BD5CAD00-9044-4D41-A8FB-834BBF3E08E8}" type="slidenum">
              <a:rPr lang="en-US" smtClean="0"/>
              <a:t>17</a:t>
            </a:fld>
            <a:endParaRPr lang="en-US"/>
          </a:p>
        </p:txBody>
      </p:sp>
    </p:spTree>
    <p:extLst>
      <p:ext uri="{BB962C8B-B14F-4D97-AF65-F5344CB8AC3E}">
        <p14:creationId xmlns:p14="http://schemas.microsoft.com/office/powerpoint/2010/main" val="28705508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WILL &amp; CRAIG</a:t>
            </a:r>
          </a:p>
          <a:p>
            <a:r>
              <a:rPr lang="en-US">
                <a:ea typeface="Calibri"/>
                <a:cs typeface="Calibri"/>
              </a:rPr>
              <a:t>Balanced and Symmetric Spans: </a:t>
            </a:r>
            <a:r>
              <a:rPr lang="en-US" err="1"/>
              <a:t>Sidespans</a:t>
            </a:r>
            <a:r>
              <a:rPr lang="en-US"/>
              <a:t> at about 40%-45% of </a:t>
            </a:r>
            <a:r>
              <a:rPr lang="en-US" err="1"/>
              <a:t>mainspan</a:t>
            </a:r>
            <a:r>
              <a:rPr lang="en-US"/>
              <a:t> for efficient structure design (42% sweet-spot).  Minimize uplift potential at transition piers with ballast.. BSB at 45%</a:t>
            </a:r>
            <a:endParaRPr lang="en-US">
              <a:ea typeface="Calibri"/>
              <a:cs typeface="Calibri"/>
            </a:endParaRPr>
          </a:p>
          <a:p>
            <a:r>
              <a:rPr lang="en-US"/>
              <a:t>BSCB has 40-ft ballast zone at ends. </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BD5CAD00-9044-4D41-A8FB-834BBF3E08E8}" type="slidenum">
              <a:rPr lang="en-US" smtClean="0"/>
              <a:t>18</a:t>
            </a:fld>
            <a:endParaRPr lang="en-US"/>
          </a:p>
        </p:txBody>
      </p:sp>
    </p:spTree>
    <p:extLst>
      <p:ext uri="{BB962C8B-B14F-4D97-AF65-F5344CB8AC3E}">
        <p14:creationId xmlns:p14="http://schemas.microsoft.com/office/powerpoint/2010/main" val="38549560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9B5C6-CB29-A6C3-F8B1-8B3EA4A37A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C58FB9-2577-EF50-31BE-8168FD676F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14A860-7BF2-FCFB-F5E3-2C4DDDB4A23F}"/>
              </a:ext>
            </a:extLst>
          </p:cNvPr>
          <p:cNvSpPr>
            <a:spLocks noGrp="1"/>
          </p:cNvSpPr>
          <p:nvPr>
            <p:ph type="body" idx="1"/>
          </p:nvPr>
        </p:nvSpPr>
        <p:spPr/>
        <p:txBody>
          <a:bodyPr/>
          <a:lstStyle/>
          <a:p>
            <a:r>
              <a:rPr lang="en-US">
                <a:ea typeface="Calibri"/>
                <a:cs typeface="Calibri"/>
              </a:rPr>
              <a:t>CRAIG</a:t>
            </a:r>
          </a:p>
          <a:p>
            <a:r>
              <a:rPr lang="en-US">
                <a:ea typeface="Calibri"/>
                <a:cs typeface="Calibri"/>
              </a:rPr>
              <a:t>A unique bridge type! Truly one of a kind </a:t>
            </a:r>
            <a:r>
              <a:rPr lang="en-US" i="1">
                <a:ea typeface="Calibri"/>
                <a:cs typeface="Calibri"/>
              </a:rPr>
              <a:t>– touch on other aspects of the bridge that make it unique</a:t>
            </a:r>
          </a:p>
          <a:p>
            <a:r>
              <a:rPr lang="en-US" i="1">
                <a:ea typeface="Calibri"/>
                <a:cs typeface="Calibri"/>
              </a:rPr>
              <a:t>Double deck with independently supported decks, like two bridges supported on each pylon. </a:t>
            </a:r>
          </a:p>
        </p:txBody>
      </p:sp>
      <p:sp>
        <p:nvSpPr>
          <p:cNvPr id="4" name="Slide Number Placeholder 3">
            <a:extLst>
              <a:ext uri="{FF2B5EF4-FFF2-40B4-BE49-F238E27FC236}">
                <a16:creationId xmlns:a16="http://schemas.microsoft.com/office/drawing/2014/main" id="{4A0C6C73-29E7-9584-3A28-FBE90AA1AEDF}"/>
              </a:ext>
            </a:extLst>
          </p:cNvPr>
          <p:cNvSpPr>
            <a:spLocks noGrp="1"/>
          </p:cNvSpPr>
          <p:nvPr>
            <p:ph type="sldNum" sz="quarter" idx="5"/>
          </p:nvPr>
        </p:nvSpPr>
        <p:spPr/>
        <p:txBody>
          <a:bodyPr/>
          <a:lstStyle/>
          <a:p>
            <a:fld id="{EFEA5BF6-B9F9-4A75-9682-FDCB15BB77BB}" type="slidenum">
              <a:rPr lang="en-US" smtClean="0"/>
              <a:t>19</a:t>
            </a:fld>
            <a:endParaRPr lang="en-US"/>
          </a:p>
        </p:txBody>
      </p:sp>
    </p:spTree>
    <p:extLst>
      <p:ext uri="{BB962C8B-B14F-4D97-AF65-F5344CB8AC3E}">
        <p14:creationId xmlns:p14="http://schemas.microsoft.com/office/powerpoint/2010/main" val="40300900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0935C-38E9-769A-B35D-CD23A128E3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77D709-8D53-E0D9-0E87-9025F47EC4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45A111-F415-3968-FD14-41501880A759}"/>
              </a:ext>
            </a:extLst>
          </p:cNvPr>
          <p:cNvSpPr>
            <a:spLocks noGrp="1"/>
          </p:cNvSpPr>
          <p:nvPr>
            <p:ph type="body" idx="1"/>
          </p:nvPr>
        </p:nvSpPr>
        <p:spPr/>
        <p:txBody>
          <a:bodyPr/>
          <a:lstStyle/>
          <a:p>
            <a:r>
              <a:rPr lang="en-US">
                <a:ea typeface="Calibri"/>
                <a:cs typeface="Calibri"/>
              </a:rPr>
              <a:t>CRAIG</a:t>
            </a:r>
          </a:p>
          <a:p>
            <a:r>
              <a:rPr lang="en-US">
                <a:ea typeface="Calibri"/>
                <a:cs typeface="Calibri"/>
              </a:rPr>
              <a:t>But with a unique bridge type comes it's own set of challenges... </a:t>
            </a:r>
          </a:p>
          <a:p>
            <a:r>
              <a:rPr lang="en-US">
                <a:ea typeface="Calibri"/>
                <a:cs typeface="Calibri"/>
              </a:rPr>
              <a:t>Wind – Wake Galloping and flutter due to adjacent cables.  </a:t>
            </a:r>
          </a:p>
          <a:p>
            <a:r>
              <a:rPr lang="en-US">
                <a:ea typeface="Calibri"/>
                <a:cs typeface="Calibri"/>
              </a:rPr>
              <a:t>Corrosion Protection for Deck included epoxy coated deck post-tensioning strands, and stainless steel rebar. </a:t>
            </a:r>
          </a:p>
        </p:txBody>
      </p:sp>
      <p:sp>
        <p:nvSpPr>
          <p:cNvPr id="4" name="Slide Number Placeholder 3">
            <a:extLst>
              <a:ext uri="{FF2B5EF4-FFF2-40B4-BE49-F238E27FC236}">
                <a16:creationId xmlns:a16="http://schemas.microsoft.com/office/drawing/2014/main" id="{FCD712E2-9F13-36C5-6D75-5DEBD82E012C}"/>
              </a:ext>
            </a:extLst>
          </p:cNvPr>
          <p:cNvSpPr>
            <a:spLocks noGrp="1"/>
          </p:cNvSpPr>
          <p:nvPr>
            <p:ph type="sldNum" sz="quarter" idx="5"/>
          </p:nvPr>
        </p:nvSpPr>
        <p:spPr/>
        <p:txBody>
          <a:bodyPr/>
          <a:lstStyle/>
          <a:p>
            <a:fld id="{EFEA5BF6-B9F9-4A75-9682-FDCB15BB77BB}" type="slidenum">
              <a:rPr lang="en-US" smtClean="0"/>
              <a:t>20</a:t>
            </a:fld>
            <a:endParaRPr lang="en-US"/>
          </a:p>
        </p:txBody>
      </p:sp>
    </p:spTree>
    <p:extLst>
      <p:ext uri="{BB962C8B-B14F-4D97-AF65-F5344CB8AC3E}">
        <p14:creationId xmlns:p14="http://schemas.microsoft.com/office/powerpoint/2010/main" val="14348767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B639C-5A52-9A80-0403-E61E7E052A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4679D2-5ED5-6498-BB48-24D128C648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E864DB-BA36-3953-098E-5A8FA9A44404}"/>
              </a:ext>
            </a:extLst>
          </p:cNvPr>
          <p:cNvSpPr>
            <a:spLocks noGrp="1"/>
          </p:cNvSpPr>
          <p:nvPr>
            <p:ph type="body" idx="1"/>
          </p:nvPr>
        </p:nvSpPr>
        <p:spPr/>
        <p:txBody>
          <a:bodyPr/>
          <a:lstStyle/>
          <a:p>
            <a:r>
              <a:rPr lang="en-US"/>
              <a:t>CRAIG</a:t>
            </a:r>
          </a:p>
          <a:p>
            <a:r>
              <a:rPr lang="en-US"/>
              <a:t>Sectional model for aerodynamic stability of cross-section</a:t>
            </a:r>
          </a:p>
          <a:p>
            <a:r>
              <a:rPr lang="en-US"/>
              <a:t>Full aeroelastic model to verify aerodynamic stability and to provide wind loads to design structure.  </a:t>
            </a:r>
          </a:p>
          <a:p>
            <a:r>
              <a:rPr lang="en-US"/>
              <a:t>Cable vibration study to make sure cables don’t have movement under wind, run with vehicles/ w/o existing bridges, </a:t>
            </a:r>
          </a:p>
          <a:p>
            <a:r>
              <a:rPr lang="en-US"/>
              <a:t>Summary – No concerns or significant changes to design from the wind study. Independent decks proved out to be stable. </a:t>
            </a:r>
          </a:p>
          <a:p>
            <a:endParaRPr lang="en-US"/>
          </a:p>
          <a:p>
            <a:endParaRPr lang="en-US"/>
          </a:p>
        </p:txBody>
      </p:sp>
      <p:sp>
        <p:nvSpPr>
          <p:cNvPr id="4" name="Slide Number Placeholder 3">
            <a:extLst>
              <a:ext uri="{FF2B5EF4-FFF2-40B4-BE49-F238E27FC236}">
                <a16:creationId xmlns:a16="http://schemas.microsoft.com/office/drawing/2014/main" id="{5C69FF45-EC4E-A785-87CB-D705D7A940A3}"/>
              </a:ext>
            </a:extLst>
          </p:cNvPr>
          <p:cNvSpPr>
            <a:spLocks noGrp="1"/>
          </p:cNvSpPr>
          <p:nvPr>
            <p:ph type="sldNum" sz="quarter" idx="5"/>
          </p:nvPr>
        </p:nvSpPr>
        <p:spPr/>
        <p:txBody>
          <a:bodyPr/>
          <a:lstStyle/>
          <a:p>
            <a:fld id="{BD5CAD00-9044-4D41-A8FB-834BBF3E08E8}" type="slidenum">
              <a:rPr lang="en-US" smtClean="0"/>
              <a:t>21</a:t>
            </a:fld>
            <a:endParaRPr lang="en-US"/>
          </a:p>
        </p:txBody>
      </p:sp>
    </p:spTree>
    <p:extLst>
      <p:ext uri="{BB962C8B-B14F-4D97-AF65-F5344CB8AC3E}">
        <p14:creationId xmlns:p14="http://schemas.microsoft.com/office/powerpoint/2010/main" val="8859006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D73BE-4D82-FF1E-86C2-09770F02A1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51894D-BA75-B4D8-9E8C-D799FAAEC3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92FBFE-7005-6783-7E97-CBA9A1943E11}"/>
              </a:ext>
            </a:extLst>
          </p:cNvPr>
          <p:cNvSpPr>
            <a:spLocks noGrp="1"/>
          </p:cNvSpPr>
          <p:nvPr>
            <p:ph type="body" idx="1"/>
          </p:nvPr>
        </p:nvSpPr>
        <p:spPr/>
        <p:txBody>
          <a:bodyPr/>
          <a:lstStyle/>
          <a:p>
            <a:r>
              <a:rPr lang="en-US"/>
              <a:t>TALYA</a:t>
            </a:r>
          </a:p>
          <a:p>
            <a:r>
              <a:rPr lang="en-US"/>
              <a:t>ODOT was able to donate the model to the Cincinnati Museum Center</a:t>
            </a:r>
            <a:endParaRPr lang="en-US">
              <a:ea typeface="Calibri"/>
              <a:cs typeface="Calibri"/>
            </a:endParaRPr>
          </a:p>
          <a:p>
            <a:endParaRPr lang="en-US"/>
          </a:p>
          <a:p>
            <a:endParaRPr lang="en-US"/>
          </a:p>
        </p:txBody>
      </p:sp>
      <p:sp>
        <p:nvSpPr>
          <p:cNvPr id="4" name="Slide Number Placeholder 3">
            <a:extLst>
              <a:ext uri="{FF2B5EF4-FFF2-40B4-BE49-F238E27FC236}">
                <a16:creationId xmlns:a16="http://schemas.microsoft.com/office/drawing/2014/main" id="{4133336D-954B-3CCB-D8E1-6C62004B9CB1}"/>
              </a:ext>
            </a:extLst>
          </p:cNvPr>
          <p:cNvSpPr>
            <a:spLocks noGrp="1"/>
          </p:cNvSpPr>
          <p:nvPr>
            <p:ph type="sldNum" sz="quarter" idx="5"/>
          </p:nvPr>
        </p:nvSpPr>
        <p:spPr/>
        <p:txBody>
          <a:bodyPr/>
          <a:lstStyle/>
          <a:p>
            <a:fld id="{BD5CAD00-9044-4D41-A8FB-834BBF3E08E8}" type="slidenum">
              <a:rPr lang="en-US" smtClean="0"/>
              <a:t>22</a:t>
            </a:fld>
            <a:endParaRPr lang="en-US"/>
          </a:p>
        </p:txBody>
      </p:sp>
    </p:spTree>
    <p:extLst>
      <p:ext uri="{BB962C8B-B14F-4D97-AF65-F5344CB8AC3E}">
        <p14:creationId xmlns:p14="http://schemas.microsoft.com/office/powerpoint/2010/main" val="16757924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F77BE-1AB8-BB96-ADD2-9A7CEBEDBA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63B2A4-1D70-26C4-A82E-1A60AF25C4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59AFF1-56A9-10F4-15B9-CF9755C131EB}"/>
              </a:ext>
            </a:extLst>
          </p:cNvPr>
          <p:cNvSpPr>
            <a:spLocks noGrp="1"/>
          </p:cNvSpPr>
          <p:nvPr>
            <p:ph type="body" idx="1"/>
          </p:nvPr>
        </p:nvSpPr>
        <p:spPr/>
        <p:txBody>
          <a:bodyPr/>
          <a:lstStyle/>
          <a:p>
            <a:r>
              <a:rPr lang="en-US">
                <a:latin typeface="Arial"/>
                <a:cs typeface="Arial"/>
              </a:rPr>
              <a:t>CRAIG</a:t>
            </a:r>
          </a:p>
          <a:p>
            <a:r>
              <a:rPr lang="en-US"/>
              <a:t>Regularly spaced on the lower deck at 45’-0” or 30’-0”</a:t>
            </a:r>
            <a:endParaRPr lang="en-US">
              <a:ea typeface="Calibri"/>
              <a:cs typeface="Calibri"/>
            </a:endParaRPr>
          </a:p>
          <a:p>
            <a:r>
              <a:rPr lang="en-US"/>
              <a:t>On the upper deck, spacing varies as lower deck cable passes by upper deck at varying angles </a:t>
            </a:r>
            <a:endParaRPr lang="en-US">
              <a:ea typeface="Calibri"/>
              <a:cs typeface="Calibri"/>
            </a:endParaRPr>
          </a:p>
          <a:p>
            <a:r>
              <a:rPr lang="en-US"/>
              <a:t>2 additional sets of cables on the upper deck </a:t>
            </a:r>
            <a:endParaRPr lang="en-US">
              <a:ea typeface="Calibri"/>
              <a:cs typeface="Calibri"/>
            </a:endParaRPr>
          </a:p>
          <a:p>
            <a:endParaRPr lang="en-US">
              <a:latin typeface="Arial"/>
              <a:cs typeface="Arial"/>
            </a:endParaRPr>
          </a:p>
        </p:txBody>
      </p:sp>
      <p:sp>
        <p:nvSpPr>
          <p:cNvPr id="4" name="Slide Number Placeholder 3">
            <a:extLst>
              <a:ext uri="{FF2B5EF4-FFF2-40B4-BE49-F238E27FC236}">
                <a16:creationId xmlns:a16="http://schemas.microsoft.com/office/drawing/2014/main" id="{4A90529A-ACA5-C4DD-A609-5FBF3BAC4568}"/>
              </a:ext>
            </a:extLst>
          </p:cNvPr>
          <p:cNvSpPr>
            <a:spLocks noGrp="1"/>
          </p:cNvSpPr>
          <p:nvPr>
            <p:ph type="sldNum" sz="quarter" idx="5"/>
          </p:nvPr>
        </p:nvSpPr>
        <p:spPr/>
        <p:txBody>
          <a:bodyPr/>
          <a:lstStyle/>
          <a:p>
            <a:fld id="{EFEA5BF6-B9F9-4A75-9682-FDCB15BB77BB}" type="slidenum">
              <a:rPr lang="en-US" smtClean="0"/>
              <a:t>23</a:t>
            </a:fld>
            <a:endParaRPr lang="en-US"/>
          </a:p>
        </p:txBody>
      </p:sp>
    </p:spTree>
    <p:extLst>
      <p:ext uri="{BB962C8B-B14F-4D97-AF65-F5344CB8AC3E}">
        <p14:creationId xmlns:p14="http://schemas.microsoft.com/office/powerpoint/2010/main" val="5787240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CRAIG</a:t>
            </a:r>
          </a:p>
          <a:p>
            <a:r>
              <a:rPr lang="en-US">
                <a:ea typeface="Calibri"/>
                <a:cs typeface="Calibri"/>
              </a:rPr>
              <a:t>Stay cables and edge girders parallel to deck</a:t>
            </a:r>
          </a:p>
          <a:p>
            <a:r>
              <a:rPr lang="en-US">
                <a:ea typeface="Calibri"/>
                <a:cs typeface="Calibri"/>
              </a:rPr>
              <a:t>Stay cables need to be continuous w/o bearings at pylons..</a:t>
            </a:r>
          </a:p>
          <a:p>
            <a:r>
              <a:rPr lang="en-US">
                <a:ea typeface="Calibri"/>
                <a:cs typeface="Calibri"/>
              </a:rPr>
              <a:t>Hence the deviated edge girders. </a:t>
            </a:r>
          </a:p>
        </p:txBody>
      </p:sp>
      <p:sp>
        <p:nvSpPr>
          <p:cNvPr id="4" name="Slide Number Placeholder 3"/>
          <p:cNvSpPr>
            <a:spLocks noGrp="1"/>
          </p:cNvSpPr>
          <p:nvPr>
            <p:ph type="sldNum" sz="quarter" idx="5"/>
          </p:nvPr>
        </p:nvSpPr>
        <p:spPr/>
        <p:txBody>
          <a:bodyPr/>
          <a:lstStyle/>
          <a:p>
            <a:fld id="{BD5CAD00-9044-4D41-A8FB-834BBF3E08E8}" type="slidenum">
              <a:rPr lang="en-US" smtClean="0"/>
              <a:t>24</a:t>
            </a:fld>
            <a:endParaRPr lang="en-US"/>
          </a:p>
        </p:txBody>
      </p:sp>
    </p:spTree>
    <p:extLst>
      <p:ext uri="{BB962C8B-B14F-4D97-AF65-F5344CB8AC3E}">
        <p14:creationId xmlns:p14="http://schemas.microsoft.com/office/powerpoint/2010/main" val="19323241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TALYA </a:t>
            </a:r>
          </a:p>
          <a:p>
            <a:r>
              <a:rPr lang="en-US"/>
              <a:t>KYTC recommended epoxy coating the strands – this has never been done before in a bonded tendon application in a bridge deck. We’re on the cutting edge of this – PTI is really just now talking about this. </a:t>
            </a:r>
            <a:endParaRPr lang="en-US" b="1"/>
          </a:p>
        </p:txBody>
      </p:sp>
      <p:sp>
        <p:nvSpPr>
          <p:cNvPr id="4" name="Slide Number Placeholder 3"/>
          <p:cNvSpPr>
            <a:spLocks noGrp="1"/>
          </p:cNvSpPr>
          <p:nvPr>
            <p:ph type="sldNum" sz="quarter" idx="5"/>
          </p:nvPr>
        </p:nvSpPr>
        <p:spPr/>
        <p:txBody>
          <a:bodyPr/>
          <a:lstStyle/>
          <a:p>
            <a:fld id="{BD5CAD00-9044-4D41-A8FB-834BBF3E08E8}" type="slidenum">
              <a:rPr lang="en-US" smtClean="0"/>
              <a:t>25</a:t>
            </a:fld>
            <a:endParaRPr lang="en-US"/>
          </a:p>
        </p:txBody>
      </p:sp>
    </p:spTree>
    <p:extLst>
      <p:ext uri="{BB962C8B-B14F-4D97-AF65-F5344CB8AC3E}">
        <p14:creationId xmlns:p14="http://schemas.microsoft.com/office/powerpoint/2010/main" val="42328871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F7F53-15AD-8190-AFC2-2B6E6B1BB8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C59C17-37A4-6ACD-2DB5-1543DDFB7A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F3327F-EC37-6121-F693-8F9E06B2F0B2}"/>
              </a:ext>
            </a:extLst>
          </p:cNvPr>
          <p:cNvSpPr>
            <a:spLocks noGrp="1"/>
          </p:cNvSpPr>
          <p:nvPr>
            <p:ph type="body" idx="1"/>
          </p:nvPr>
        </p:nvSpPr>
        <p:spPr/>
        <p:txBody>
          <a:bodyPr/>
          <a:lstStyle/>
          <a:p>
            <a:r>
              <a:rPr lang="en-US"/>
              <a:t>WILL</a:t>
            </a:r>
          </a:p>
        </p:txBody>
      </p:sp>
      <p:sp>
        <p:nvSpPr>
          <p:cNvPr id="4" name="Slide Number Placeholder 3">
            <a:extLst>
              <a:ext uri="{FF2B5EF4-FFF2-40B4-BE49-F238E27FC236}">
                <a16:creationId xmlns:a16="http://schemas.microsoft.com/office/drawing/2014/main" id="{E18F7E10-D58A-E822-33D6-206C02943D51}"/>
              </a:ext>
            </a:extLst>
          </p:cNvPr>
          <p:cNvSpPr>
            <a:spLocks noGrp="1"/>
          </p:cNvSpPr>
          <p:nvPr>
            <p:ph type="sldNum" sz="quarter" idx="5"/>
          </p:nvPr>
        </p:nvSpPr>
        <p:spPr/>
        <p:txBody>
          <a:bodyPr/>
          <a:lstStyle/>
          <a:p>
            <a:fld id="{BD5CAD00-9044-4D41-A8FB-834BBF3E08E8}" type="slidenum">
              <a:rPr lang="en-US" smtClean="0"/>
              <a:t>26</a:t>
            </a:fld>
            <a:endParaRPr lang="en-US"/>
          </a:p>
        </p:txBody>
      </p:sp>
    </p:spTree>
    <p:extLst>
      <p:ext uri="{BB962C8B-B14F-4D97-AF65-F5344CB8AC3E}">
        <p14:creationId xmlns:p14="http://schemas.microsoft.com/office/powerpoint/2010/main" val="7843160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7A3BF-FEBE-529A-1B50-37BE7B87EC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66D56A-BBE8-99E7-498B-FB05B89A51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B79FB7-2906-D356-75BF-3268963ADF79}"/>
              </a:ext>
            </a:extLst>
          </p:cNvPr>
          <p:cNvSpPr>
            <a:spLocks noGrp="1"/>
          </p:cNvSpPr>
          <p:nvPr>
            <p:ph type="body" idx="1"/>
          </p:nvPr>
        </p:nvSpPr>
        <p:spPr/>
        <p:txBody>
          <a:bodyPr/>
          <a:lstStyle/>
          <a:p>
            <a:r>
              <a:rPr lang="en-US"/>
              <a:t>WILL</a:t>
            </a:r>
          </a:p>
          <a:p>
            <a:r>
              <a:rPr lang="en-US"/>
              <a:t>Site access/limitations and the fluctuation of the River; designing temporary works to accommodate typical river conditions and mitigate delays to the schedule</a:t>
            </a:r>
          </a:p>
        </p:txBody>
      </p:sp>
      <p:sp>
        <p:nvSpPr>
          <p:cNvPr id="4" name="Slide Number Placeholder 3">
            <a:extLst>
              <a:ext uri="{FF2B5EF4-FFF2-40B4-BE49-F238E27FC236}">
                <a16:creationId xmlns:a16="http://schemas.microsoft.com/office/drawing/2014/main" id="{B4493E3B-10AF-83CC-AF36-9EA0A9890BD3}"/>
              </a:ext>
            </a:extLst>
          </p:cNvPr>
          <p:cNvSpPr>
            <a:spLocks noGrp="1"/>
          </p:cNvSpPr>
          <p:nvPr>
            <p:ph type="sldNum" sz="quarter" idx="5"/>
          </p:nvPr>
        </p:nvSpPr>
        <p:spPr/>
        <p:txBody>
          <a:bodyPr/>
          <a:lstStyle/>
          <a:p>
            <a:fld id="{BD5CAD00-9044-4D41-A8FB-834BBF3E08E8}" type="slidenum">
              <a:rPr lang="en-US" smtClean="0"/>
              <a:t>27</a:t>
            </a:fld>
            <a:endParaRPr lang="en-US"/>
          </a:p>
        </p:txBody>
      </p:sp>
    </p:spTree>
    <p:extLst>
      <p:ext uri="{BB962C8B-B14F-4D97-AF65-F5344CB8AC3E}">
        <p14:creationId xmlns:p14="http://schemas.microsoft.com/office/powerpoint/2010/main" val="153861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66BAF-4956-5A6C-D042-878C80E74E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DA7B97-0B15-0077-AB1C-8CFCF6EFC2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4A8F2E-E681-59D4-5EE3-353205A1E063}"/>
              </a:ext>
            </a:extLst>
          </p:cNvPr>
          <p:cNvSpPr>
            <a:spLocks noGrp="1"/>
          </p:cNvSpPr>
          <p:nvPr>
            <p:ph type="body" idx="1"/>
          </p:nvPr>
        </p:nvSpPr>
        <p:spPr/>
        <p:txBody>
          <a:bodyPr/>
          <a:lstStyle/>
          <a:p>
            <a:r>
              <a:rPr lang="en-US"/>
              <a:t>WILL</a:t>
            </a:r>
            <a:endParaRPr lang="en-US" b="1"/>
          </a:p>
        </p:txBody>
      </p:sp>
      <p:sp>
        <p:nvSpPr>
          <p:cNvPr id="4" name="Slide Number Placeholder 3">
            <a:extLst>
              <a:ext uri="{FF2B5EF4-FFF2-40B4-BE49-F238E27FC236}">
                <a16:creationId xmlns:a16="http://schemas.microsoft.com/office/drawing/2014/main" id="{CDD9E8F5-BA81-BACC-2F62-E81353E83CE0}"/>
              </a:ext>
            </a:extLst>
          </p:cNvPr>
          <p:cNvSpPr>
            <a:spLocks noGrp="1"/>
          </p:cNvSpPr>
          <p:nvPr>
            <p:ph type="sldNum" sz="quarter" idx="5"/>
          </p:nvPr>
        </p:nvSpPr>
        <p:spPr/>
        <p:txBody>
          <a:bodyPr/>
          <a:lstStyle/>
          <a:p>
            <a:fld id="{BD5CAD00-9044-4D41-A8FB-834BBF3E08E8}" type="slidenum">
              <a:rPr lang="en-US" smtClean="0"/>
              <a:t>28</a:t>
            </a:fld>
            <a:endParaRPr lang="en-US"/>
          </a:p>
        </p:txBody>
      </p:sp>
    </p:spTree>
    <p:extLst>
      <p:ext uri="{BB962C8B-B14F-4D97-AF65-F5344CB8AC3E}">
        <p14:creationId xmlns:p14="http://schemas.microsoft.com/office/powerpoint/2010/main" val="39946984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CE175-409D-5754-D47E-35A6818D34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C92DEC-AC0A-D228-4B1F-0939A75DC0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1C769C-CB73-1F46-CAFE-B9FD680A8AA7}"/>
              </a:ext>
            </a:extLst>
          </p:cNvPr>
          <p:cNvSpPr>
            <a:spLocks noGrp="1"/>
          </p:cNvSpPr>
          <p:nvPr>
            <p:ph type="body" idx="1"/>
          </p:nvPr>
        </p:nvSpPr>
        <p:spPr/>
        <p:txBody>
          <a:bodyPr/>
          <a:lstStyle/>
          <a:p>
            <a:r>
              <a:rPr lang="en-US"/>
              <a:t>WILL</a:t>
            </a:r>
          </a:p>
          <a:p>
            <a:r>
              <a:rPr lang="en-US"/>
              <a:t>craft labor demand, competition with other projects in the area for qualified craft</a:t>
            </a:r>
          </a:p>
        </p:txBody>
      </p:sp>
      <p:sp>
        <p:nvSpPr>
          <p:cNvPr id="4" name="Slide Number Placeholder 3">
            <a:extLst>
              <a:ext uri="{FF2B5EF4-FFF2-40B4-BE49-F238E27FC236}">
                <a16:creationId xmlns:a16="http://schemas.microsoft.com/office/drawing/2014/main" id="{4F3A5945-F9DE-A46B-CA81-C3A94F64EB90}"/>
              </a:ext>
            </a:extLst>
          </p:cNvPr>
          <p:cNvSpPr>
            <a:spLocks noGrp="1"/>
          </p:cNvSpPr>
          <p:nvPr>
            <p:ph type="sldNum" sz="quarter" idx="5"/>
          </p:nvPr>
        </p:nvSpPr>
        <p:spPr/>
        <p:txBody>
          <a:bodyPr/>
          <a:lstStyle/>
          <a:p>
            <a:fld id="{BD5CAD00-9044-4D41-A8FB-834BBF3E08E8}" type="slidenum">
              <a:rPr lang="en-US" smtClean="0"/>
              <a:t>29</a:t>
            </a:fld>
            <a:endParaRPr lang="en-US"/>
          </a:p>
        </p:txBody>
      </p:sp>
    </p:spTree>
    <p:extLst>
      <p:ext uri="{BB962C8B-B14F-4D97-AF65-F5344CB8AC3E}">
        <p14:creationId xmlns:p14="http://schemas.microsoft.com/office/powerpoint/2010/main" val="10727707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E16B5-B2AA-0CCB-CE0D-7473993CD5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43C1B-E740-46B9-3D73-57125DF606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D37114-FE29-4F9B-D9C0-E8DBE72C1A11}"/>
              </a:ext>
            </a:extLst>
          </p:cNvPr>
          <p:cNvSpPr>
            <a:spLocks noGrp="1"/>
          </p:cNvSpPr>
          <p:nvPr>
            <p:ph type="body" idx="1"/>
          </p:nvPr>
        </p:nvSpPr>
        <p:spPr/>
        <p:txBody>
          <a:bodyPr/>
          <a:lstStyle/>
          <a:p>
            <a:r>
              <a:rPr lang="en-US"/>
              <a:t>WILL</a:t>
            </a:r>
          </a:p>
          <a:p>
            <a:r>
              <a:rPr lang="en-US"/>
              <a:t>BWE team have conducted dozens of outreach events to engage sub suppliers</a:t>
            </a:r>
          </a:p>
          <a:p>
            <a:r>
              <a:rPr lang="en-US" b="1"/>
              <a:t>ACI construction career days, She Builds, etc. </a:t>
            </a:r>
          </a:p>
          <a:p>
            <a:r>
              <a:rPr lang="en-US" b="1"/>
              <a:t>Coordination with local trade unions to inform them of needs</a:t>
            </a:r>
          </a:p>
        </p:txBody>
      </p:sp>
      <p:sp>
        <p:nvSpPr>
          <p:cNvPr id="4" name="Slide Number Placeholder 3">
            <a:extLst>
              <a:ext uri="{FF2B5EF4-FFF2-40B4-BE49-F238E27FC236}">
                <a16:creationId xmlns:a16="http://schemas.microsoft.com/office/drawing/2014/main" id="{119B46CA-9198-6DFB-6446-299A6AA0F700}"/>
              </a:ext>
            </a:extLst>
          </p:cNvPr>
          <p:cNvSpPr>
            <a:spLocks noGrp="1"/>
          </p:cNvSpPr>
          <p:nvPr>
            <p:ph type="sldNum" sz="quarter" idx="5"/>
          </p:nvPr>
        </p:nvSpPr>
        <p:spPr/>
        <p:txBody>
          <a:bodyPr/>
          <a:lstStyle/>
          <a:p>
            <a:fld id="{BD5CAD00-9044-4D41-A8FB-834BBF3E08E8}" type="slidenum">
              <a:rPr lang="en-US" smtClean="0"/>
              <a:t>30</a:t>
            </a:fld>
            <a:endParaRPr lang="en-US"/>
          </a:p>
        </p:txBody>
      </p:sp>
    </p:spTree>
    <p:extLst>
      <p:ext uri="{BB962C8B-B14F-4D97-AF65-F5344CB8AC3E}">
        <p14:creationId xmlns:p14="http://schemas.microsoft.com/office/powerpoint/2010/main" val="19946138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D1FB8-A58B-B32B-7F96-865D045461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4DB9BE-E32B-EF36-B994-75DA0C61C4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15B319-CA92-6FBA-25D7-85264935CE08}"/>
              </a:ext>
            </a:extLst>
          </p:cNvPr>
          <p:cNvSpPr>
            <a:spLocks noGrp="1"/>
          </p:cNvSpPr>
          <p:nvPr>
            <p:ph type="body" idx="1"/>
          </p:nvPr>
        </p:nvSpPr>
        <p:spPr/>
        <p:txBody>
          <a:bodyPr/>
          <a:lstStyle/>
          <a:p>
            <a:r>
              <a:rPr lang="en-US">
                <a:ea typeface="Calibri"/>
                <a:cs typeface="Calibri"/>
              </a:rPr>
              <a:t>WILL</a:t>
            </a:r>
          </a:p>
          <a:p>
            <a:r>
              <a:rPr lang="en-US">
                <a:ea typeface="Calibri"/>
                <a:cs typeface="Calibri"/>
              </a:rPr>
              <a:t>This is a LONG project. Substantial completion is scheduled for 2033! Material prices fluctuate, cost of fuel fluctuates – and usually in the positive direction. Accurately capturing that escalation is difficult especially in a way that is fair to both owner and contractor. Fortunately, with the PDB model we were able to </a:t>
            </a:r>
            <a:r>
              <a:rPr lang="en-US" b="1">
                <a:solidFill>
                  <a:srgbClr val="FF0000"/>
                </a:solidFill>
                <a:ea typeface="Calibri"/>
                <a:cs typeface="Calibri"/>
              </a:rPr>
              <a:t>[insert something here that sounds good and doesn’t talk too much about risk and $$]</a:t>
            </a:r>
            <a:endParaRPr lang="en-US" b="1">
              <a:solidFill>
                <a:srgbClr val="FF0000"/>
              </a:solidFill>
            </a:endParaRPr>
          </a:p>
        </p:txBody>
      </p:sp>
      <p:sp>
        <p:nvSpPr>
          <p:cNvPr id="4" name="Slide Number Placeholder 3">
            <a:extLst>
              <a:ext uri="{FF2B5EF4-FFF2-40B4-BE49-F238E27FC236}">
                <a16:creationId xmlns:a16="http://schemas.microsoft.com/office/drawing/2014/main" id="{01A224FA-7875-E6C3-164D-5FFB6E376B38}"/>
              </a:ext>
            </a:extLst>
          </p:cNvPr>
          <p:cNvSpPr>
            <a:spLocks noGrp="1"/>
          </p:cNvSpPr>
          <p:nvPr>
            <p:ph type="sldNum" sz="quarter" idx="5"/>
          </p:nvPr>
        </p:nvSpPr>
        <p:spPr/>
        <p:txBody>
          <a:bodyPr/>
          <a:lstStyle/>
          <a:p>
            <a:fld id="{BD5CAD00-9044-4D41-A8FB-834BBF3E08E8}" type="slidenum">
              <a:rPr lang="en-US" smtClean="0"/>
              <a:t>31</a:t>
            </a:fld>
            <a:endParaRPr lang="en-US"/>
          </a:p>
        </p:txBody>
      </p:sp>
    </p:spTree>
    <p:extLst>
      <p:ext uri="{BB962C8B-B14F-4D97-AF65-F5344CB8AC3E}">
        <p14:creationId xmlns:p14="http://schemas.microsoft.com/office/powerpoint/2010/main" val="28121517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42849-D325-F186-3717-1394580A27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D270C5-5D1A-33FF-97C8-2CB6F5D278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D59FD8-09DD-8807-C7F6-FDA2694C522F}"/>
              </a:ext>
            </a:extLst>
          </p:cNvPr>
          <p:cNvSpPr>
            <a:spLocks noGrp="1"/>
          </p:cNvSpPr>
          <p:nvPr>
            <p:ph type="body" idx="1"/>
          </p:nvPr>
        </p:nvSpPr>
        <p:spPr/>
        <p:txBody>
          <a:bodyPr/>
          <a:lstStyle/>
          <a:p>
            <a:r>
              <a:rPr lang="en-US">
                <a:ea typeface="Calibri"/>
                <a:cs typeface="Calibri"/>
              </a:rPr>
              <a:t>WILL</a:t>
            </a:r>
          </a:p>
          <a:p>
            <a:r>
              <a:rPr lang="en-US">
                <a:ea typeface="Calibri"/>
                <a:cs typeface="Calibri"/>
              </a:rPr>
              <a:t>This is a LONG project. Substantial completion is scheduled for 2033! Material prices fluctuate, cost of fuel fluctuates – and usually in the positive direction. Accurately capturing that escalation is difficult especially in a way that is fair to both owner and contractor. Fortunately, with the PDB model we were able to </a:t>
            </a:r>
            <a:r>
              <a:rPr lang="en-US" b="1">
                <a:solidFill>
                  <a:srgbClr val="FF0000"/>
                </a:solidFill>
                <a:ea typeface="Calibri"/>
                <a:cs typeface="Calibri"/>
              </a:rPr>
              <a:t>[insert something here that sounds good and doesn’t talk too much about risk and $$]</a:t>
            </a:r>
          </a:p>
          <a:p>
            <a:endParaRPr lang="en-US" b="1">
              <a:solidFill>
                <a:srgbClr val="FF0000"/>
              </a:solidFill>
              <a:ea typeface="Calibri"/>
              <a:cs typeface="Calibri"/>
            </a:endParaRPr>
          </a:p>
          <a:p>
            <a:r>
              <a:rPr lang="en-US" b="0">
                <a:solidFill>
                  <a:srgbClr val="FF0000"/>
                </a:solidFill>
                <a:ea typeface="Calibri"/>
                <a:cs typeface="Calibri"/>
              </a:rPr>
              <a:t>Staff attrition / turnover, burnout, etc.</a:t>
            </a:r>
            <a:endParaRPr lang="en-US" b="0">
              <a:solidFill>
                <a:srgbClr val="FF0000"/>
              </a:solidFill>
            </a:endParaRPr>
          </a:p>
        </p:txBody>
      </p:sp>
      <p:sp>
        <p:nvSpPr>
          <p:cNvPr id="4" name="Slide Number Placeholder 3">
            <a:extLst>
              <a:ext uri="{FF2B5EF4-FFF2-40B4-BE49-F238E27FC236}">
                <a16:creationId xmlns:a16="http://schemas.microsoft.com/office/drawing/2014/main" id="{EBD73D85-EDC2-4394-6709-2CA32AFD9469}"/>
              </a:ext>
            </a:extLst>
          </p:cNvPr>
          <p:cNvSpPr>
            <a:spLocks noGrp="1"/>
          </p:cNvSpPr>
          <p:nvPr>
            <p:ph type="sldNum" sz="quarter" idx="5"/>
          </p:nvPr>
        </p:nvSpPr>
        <p:spPr/>
        <p:txBody>
          <a:bodyPr/>
          <a:lstStyle/>
          <a:p>
            <a:fld id="{BD5CAD00-9044-4D41-A8FB-834BBF3E08E8}" type="slidenum">
              <a:rPr lang="en-US" smtClean="0"/>
              <a:t>32</a:t>
            </a:fld>
            <a:endParaRPr lang="en-US"/>
          </a:p>
        </p:txBody>
      </p:sp>
    </p:spTree>
    <p:extLst>
      <p:ext uri="{BB962C8B-B14F-4D97-AF65-F5344CB8AC3E}">
        <p14:creationId xmlns:p14="http://schemas.microsoft.com/office/powerpoint/2010/main" val="25415995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presentation covered a very select few of the challenges this project has encountered so far. Here’s a cool 4D schedule that completely breezes past all of those challenges and makes this project look super easy.</a:t>
            </a:r>
          </a:p>
        </p:txBody>
      </p:sp>
      <p:sp>
        <p:nvSpPr>
          <p:cNvPr id="4" name="Slide Number Placeholder 3"/>
          <p:cNvSpPr>
            <a:spLocks noGrp="1"/>
          </p:cNvSpPr>
          <p:nvPr>
            <p:ph type="sldNum" sz="quarter" idx="5"/>
          </p:nvPr>
        </p:nvSpPr>
        <p:spPr/>
        <p:txBody>
          <a:bodyPr/>
          <a:lstStyle/>
          <a:p>
            <a:fld id="{BD5CAD00-9044-4D41-A8FB-834BBF3E08E8}" type="slidenum">
              <a:rPr lang="en-US" smtClean="0"/>
              <a:t>33</a:t>
            </a:fld>
            <a:endParaRPr lang="en-US"/>
          </a:p>
        </p:txBody>
      </p:sp>
    </p:spTree>
    <p:extLst>
      <p:ext uri="{BB962C8B-B14F-4D97-AF65-F5344CB8AC3E}">
        <p14:creationId xmlns:p14="http://schemas.microsoft.com/office/powerpoint/2010/main" val="24355532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5CAD00-9044-4D41-A8FB-834BBF3E08E8}" type="slidenum">
              <a:rPr lang="en-US" smtClean="0"/>
              <a:t>34</a:t>
            </a:fld>
            <a:endParaRPr lang="en-US"/>
          </a:p>
        </p:txBody>
      </p:sp>
    </p:spTree>
    <p:extLst>
      <p:ext uri="{BB962C8B-B14F-4D97-AF65-F5344CB8AC3E}">
        <p14:creationId xmlns:p14="http://schemas.microsoft.com/office/powerpoint/2010/main" val="24821601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5CAD00-9044-4D41-A8FB-834BBF3E08E8}" type="slidenum">
              <a:rPr lang="en-US" smtClean="0"/>
              <a:t>35</a:t>
            </a:fld>
            <a:endParaRPr lang="en-US"/>
          </a:p>
        </p:txBody>
      </p:sp>
    </p:spTree>
    <p:extLst>
      <p:ext uri="{BB962C8B-B14F-4D97-AF65-F5344CB8AC3E}">
        <p14:creationId xmlns:p14="http://schemas.microsoft.com/office/powerpoint/2010/main" val="7677686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3D – overlapping scour holes</a:t>
            </a:r>
          </a:p>
        </p:txBody>
      </p:sp>
      <p:sp>
        <p:nvSpPr>
          <p:cNvPr id="4" name="Slide Number Placeholder 3"/>
          <p:cNvSpPr>
            <a:spLocks noGrp="1"/>
          </p:cNvSpPr>
          <p:nvPr>
            <p:ph type="sldNum" sz="quarter" idx="5"/>
          </p:nvPr>
        </p:nvSpPr>
        <p:spPr/>
        <p:txBody>
          <a:bodyPr/>
          <a:lstStyle/>
          <a:p>
            <a:fld id="{BD5CAD00-9044-4D41-A8FB-834BBF3E08E8}" type="slidenum">
              <a:rPr lang="en-US" smtClean="0"/>
              <a:t>36</a:t>
            </a:fld>
            <a:endParaRPr lang="en-US"/>
          </a:p>
        </p:txBody>
      </p:sp>
    </p:spTree>
    <p:extLst>
      <p:ext uri="{BB962C8B-B14F-4D97-AF65-F5344CB8AC3E}">
        <p14:creationId xmlns:p14="http://schemas.microsoft.com/office/powerpoint/2010/main" val="37670236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tx2"/>
        </a:solidFill>
        <a:effectLst/>
      </p:bgPr>
    </p:bg>
    <p:spTree>
      <p:nvGrpSpPr>
        <p:cNvPr id="1" name=""/>
        <p:cNvGrpSpPr/>
        <p:nvPr/>
      </p:nvGrpSpPr>
      <p:grpSpPr>
        <a:xfrm>
          <a:off x="0" y="0"/>
          <a:ext cx="0" cy="0"/>
          <a:chOff x="0" y="0"/>
          <a:chExt cx="0" cy="0"/>
        </a:xfrm>
      </p:grpSpPr>
      <p:pic>
        <p:nvPicPr>
          <p:cNvPr id="23" name="Picture 22" descr="A black and white logo&#10;&#10;AI-generated content may be incorrect.">
            <a:extLst>
              <a:ext uri="{FF2B5EF4-FFF2-40B4-BE49-F238E27FC236}">
                <a16:creationId xmlns:a16="http://schemas.microsoft.com/office/drawing/2014/main" id="{512C927A-C75F-0169-5F44-1272D46101EF}"/>
              </a:ext>
            </a:extLst>
          </p:cNvPr>
          <p:cNvPicPr>
            <a:picLocks noChangeAspect="1"/>
          </p:cNvPicPr>
          <p:nvPr userDrawn="1"/>
        </p:nvPicPr>
        <p:blipFill>
          <a:blip r:embed="rId2"/>
          <a:stretch>
            <a:fillRect/>
          </a:stretch>
        </p:blipFill>
        <p:spPr>
          <a:xfrm>
            <a:off x="700185" y="5360994"/>
            <a:ext cx="1360731" cy="1029102"/>
          </a:xfrm>
          <a:prstGeom prst="rect">
            <a:avLst/>
          </a:prstGeom>
        </p:spPr>
      </p:pic>
      <p:pic>
        <p:nvPicPr>
          <p:cNvPr id="21" name="Picture 20" descr="A black and white logo&#10;&#10;AI-generated content may be incorrect.">
            <a:extLst>
              <a:ext uri="{FF2B5EF4-FFF2-40B4-BE49-F238E27FC236}">
                <a16:creationId xmlns:a16="http://schemas.microsoft.com/office/drawing/2014/main" id="{138729EA-2FE1-921B-0569-512BC60F33A9}"/>
              </a:ext>
            </a:extLst>
          </p:cNvPr>
          <p:cNvPicPr>
            <a:picLocks noChangeAspect="1"/>
          </p:cNvPicPr>
          <p:nvPr userDrawn="1"/>
        </p:nvPicPr>
        <p:blipFill>
          <a:blip r:embed="rId3"/>
          <a:stretch>
            <a:fillRect/>
          </a:stretch>
        </p:blipFill>
        <p:spPr>
          <a:xfrm>
            <a:off x="9907600" y="5404215"/>
            <a:ext cx="1446200" cy="821442"/>
          </a:xfrm>
          <a:prstGeom prst="rect">
            <a:avLst/>
          </a:prstGeom>
        </p:spPr>
      </p:pic>
      <p:sp>
        <p:nvSpPr>
          <p:cNvPr id="2" name="Title 1">
            <a:extLst>
              <a:ext uri="{FF2B5EF4-FFF2-40B4-BE49-F238E27FC236}">
                <a16:creationId xmlns:a16="http://schemas.microsoft.com/office/drawing/2014/main" id="{C5F71224-932C-80C6-8F73-E52924DA4380}"/>
              </a:ext>
            </a:extLst>
          </p:cNvPr>
          <p:cNvSpPr>
            <a:spLocks noGrp="1"/>
          </p:cNvSpPr>
          <p:nvPr>
            <p:ph type="ctrTitle" hasCustomPrompt="1"/>
          </p:nvPr>
        </p:nvSpPr>
        <p:spPr>
          <a:xfrm>
            <a:off x="843280" y="2982039"/>
            <a:ext cx="10510520" cy="920392"/>
          </a:xfrm>
        </p:spPr>
        <p:txBody>
          <a:bodyPr anchor="t">
            <a:normAutofit/>
          </a:bodyPr>
          <a:lstStyle>
            <a:lvl1pPr algn="l">
              <a:defRPr sz="3000" b="0" i="0" spc="200" baseline="0">
                <a:solidFill>
                  <a:schemeClr val="bg1"/>
                </a:solidFill>
                <a:latin typeface="Arial Black" panose="020B0604020202020204" pitchFamily="34" charset="0"/>
                <a:cs typeface="Arial Black" panose="020B0604020202020204" pitchFamily="34" charset="0"/>
              </a:defRPr>
            </a:lvl1pPr>
          </a:lstStyle>
          <a:p>
            <a:r>
              <a:rPr lang="en-US"/>
              <a:t>CLICK TO EDIT MASTER TITLE STYLE</a:t>
            </a:r>
          </a:p>
        </p:txBody>
      </p:sp>
      <p:sp>
        <p:nvSpPr>
          <p:cNvPr id="18" name="TextBox 17">
            <a:extLst>
              <a:ext uri="{FF2B5EF4-FFF2-40B4-BE49-F238E27FC236}">
                <a16:creationId xmlns:a16="http://schemas.microsoft.com/office/drawing/2014/main" id="{FF3D9489-D04E-5A49-EEB9-DC06C6BBA49C}"/>
              </a:ext>
            </a:extLst>
          </p:cNvPr>
          <p:cNvSpPr txBox="1"/>
          <p:nvPr userDrawn="1"/>
        </p:nvSpPr>
        <p:spPr>
          <a:xfrm>
            <a:off x="2101241" y="5712695"/>
            <a:ext cx="7989518" cy="512961"/>
          </a:xfrm>
          <a:prstGeom prst="rect">
            <a:avLst/>
          </a:prstGeom>
          <a:noFill/>
        </p:spPr>
        <p:txBody>
          <a:bodyPr wrap="square" rtlCol="0">
            <a:spAutoFit/>
          </a:bodyPr>
          <a:lstStyle/>
          <a:p>
            <a:pPr algn="ctr">
              <a:spcBef>
                <a:spcPts val="400"/>
              </a:spcBef>
            </a:pPr>
            <a:r>
              <a:rPr lang="en-US" sz="1200" b="1" spc="200" baseline="0">
                <a:solidFill>
                  <a:srgbClr val="E1EFF9"/>
                </a:solidFill>
                <a:latin typeface="Arial" panose="020B0604020202020204" pitchFamily="34" charset="0"/>
                <a:cs typeface="Arial" panose="020B0604020202020204" pitchFamily="34" charset="0"/>
              </a:rPr>
              <a:t>INVESTING IN LOCAL COMMUNITIES. GROWING AMERICA’S ECONOMY. </a:t>
            </a:r>
          </a:p>
          <a:p>
            <a:pPr algn="ctr">
              <a:spcBef>
                <a:spcPts val="400"/>
              </a:spcBef>
            </a:pPr>
            <a:r>
              <a:rPr lang="en-US" sz="1200" b="1" spc="200" baseline="0">
                <a:solidFill>
                  <a:srgbClr val="E1EFF9"/>
                </a:solidFill>
                <a:latin typeface="Arial" panose="020B0604020202020204" pitchFamily="34" charset="0"/>
                <a:cs typeface="Arial" panose="020B0604020202020204" pitchFamily="34" charset="0"/>
              </a:rPr>
              <a:t>brentspencebridgecorridor.com</a:t>
            </a:r>
          </a:p>
        </p:txBody>
      </p:sp>
      <p:pic>
        <p:nvPicPr>
          <p:cNvPr id="12" name="Picture 11">
            <a:extLst>
              <a:ext uri="{FF2B5EF4-FFF2-40B4-BE49-F238E27FC236}">
                <a16:creationId xmlns:a16="http://schemas.microsoft.com/office/drawing/2014/main" id="{4F709B9C-46B4-F2E5-6FA9-5309F247C72D}"/>
              </a:ext>
            </a:extLst>
          </p:cNvPr>
          <p:cNvPicPr>
            <a:picLocks noChangeAspect="1"/>
          </p:cNvPicPr>
          <p:nvPr userDrawn="1"/>
        </p:nvPicPr>
        <p:blipFill>
          <a:blip r:embed="rId4"/>
          <a:stretch>
            <a:fillRect/>
          </a:stretch>
        </p:blipFill>
        <p:spPr>
          <a:xfrm>
            <a:off x="0" y="0"/>
            <a:ext cx="12188952" cy="5218394"/>
          </a:xfrm>
          <a:prstGeom prst="rect">
            <a:avLst/>
          </a:prstGeom>
        </p:spPr>
      </p:pic>
      <p:pic>
        <p:nvPicPr>
          <p:cNvPr id="11" name="Picture 10">
            <a:extLst>
              <a:ext uri="{FF2B5EF4-FFF2-40B4-BE49-F238E27FC236}">
                <a16:creationId xmlns:a16="http://schemas.microsoft.com/office/drawing/2014/main" id="{E1857D9B-93DF-366A-6ABD-9606AA4E3323}"/>
              </a:ext>
            </a:extLst>
          </p:cNvPr>
          <p:cNvPicPr>
            <a:picLocks noChangeAspect="1"/>
          </p:cNvPicPr>
          <p:nvPr userDrawn="1"/>
        </p:nvPicPr>
        <p:blipFill>
          <a:blip r:embed="rId5"/>
          <a:stretch>
            <a:fillRect/>
          </a:stretch>
        </p:blipFill>
        <p:spPr>
          <a:xfrm>
            <a:off x="731604" y="1223127"/>
            <a:ext cx="10703699" cy="825514"/>
          </a:xfrm>
          <a:prstGeom prst="rect">
            <a:avLst/>
          </a:prstGeom>
        </p:spPr>
      </p:pic>
    </p:spTree>
    <p:extLst>
      <p:ext uri="{BB962C8B-B14F-4D97-AF65-F5344CB8AC3E}">
        <p14:creationId xmlns:p14="http://schemas.microsoft.com/office/powerpoint/2010/main" val="4164926825"/>
      </p:ext>
    </p:extLst>
  </p:cSld>
  <p:clrMapOvr>
    <a:masterClrMapping/>
  </p:clrMapOvr>
  <p:extLst>
    <p:ext uri="{DCECCB84-F9BA-43D5-87BE-67443E8EF086}">
      <p15:sldGuideLst xmlns:p15="http://schemas.microsoft.com/office/powerpoint/2012/main">
        <p15:guide id="1" orient="horz" pos="2136"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71224-932C-80C6-8F73-E52924DA4380}"/>
              </a:ext>
            </a:extLst>
          </p:cNvPr>
          <p:cNvSpPr>
            <a:spLocks noGrp="1"/>
          </p:cNvSpPr>
          <p:nvPr>
            <p:ph type="ctrTitle" hasCustomPrompt="1"/>
          </p:nvPr>
        </p:nvSpPr>
        <p:spPr>
          <a:xfrm>
            <a:off x="4267200" y="2982039"/>
            <a:ext cx="7213903" cy="920392"/>
          </a:xfrm>
        </p:spPr>
        <p:txBody>
          <a:bodyPr anchor="ctr">
            <a:normAutofit/>
          </a:bodyPr>
          <a:lstStyle>
            <a:lvl1pPr algn="l">
              <a:defRPr sz="3000" b="0" i="0" spc="200" baseline="0">
                <a:solidFill>
                  <a:srgbClr val="E1EFF9"/>
                </a:solidFill>
                <a:latin typeface="Arial Black" panose="020B0604020202020204" pitchFamily="34" charset="0"/>
                <a:cs typeface="Arial Black" panose="020B0604020202020204" pitchFamily="34" charset="0"/>
              </a:defRPr>
            </a:lvl1pPr>
          </a:lstStyle>
          <a:p>
            <a:r>
              <a:rPr lang="en-US"/>
              <a:t>CLICK TO EDIT MASTER TITLE STYLE</a:t>
            </a:r>
          </a:p>
        </p:txBody>
      </p:sp>
      <p:pic>
        <p:nvPicPr>
          <p:cNvPr id="5" name="Picture 4" descr="A white logo with black background&#10;&#10;AI-generated content may be incorrect.">
            <a:extLst>
              <a:ext uri="{FF2B5EF4-FFF2-40B4-BE49-F238E27FC236}">
                <a16:creationId xmlns:a16="http://schemas.microsoft.com/office/drawing/2014/main" id="{08B29CB7-1161-88E0-2F88-44C992454EF2}"/>
              </a:ext>
            </a:extLst>
          </p:cNvPr>
          <p:cNvPicPr>
            <a:picLocks noChangeAspect="1"/>
          </p:cNvPicPr>
          <p:nvPr userDrawn="1"/>
        </p:nvPicPr>
        <p:blipFill>
          <a:blip r:embed="rId2"/>
          <a:stretch>
            <a:fillRect/>
          </a:stretch>
        </p:blipFill>
        <p:spPr>
          <a:xfrm>
            <a:off x="9856519" y="133404"/>
            <a:ext cx="1624584" cy="1191362"/>
          </a:xfrm>
          <a:prstGeom prst="rect">
            <a:avLst/>
          </a:prstGeom>
        </p:spPr>
      </p:pic>
    </p:spTree>
    <p:extLst>
      <p:ext uri="{BB962C8B-B14F-4D97-AF65-F5344CB8AC3E}">
        <p14:creationId xmlns:p14="http://schemas.microsoft.com/office/powerpoint/2010/main" val="22099290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A0E166-3853-F004-23A1-65B0D9E2F073}"/>
              </a:ext>
            </a:extLst>
          </p:cNvPr>
          <p:cNvSpPr/>
          <p:nvPr userDrawn="1"/>
        </p:nvSpPr>
        <p:spPr>
          <a:xfrm>
            <a:off x="0" y="0"/>
            <a:ext cx="12192000" cy="14343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7A769E-AE0D-A781-852F-B4B729F7CB92}"/>
              </a:ext>
            </a:extLst>
          </p:cNvPr>
          <p:cNvSpPr>
            <a:spLocks noGrp="1"/>
          </p:cNvSpPr>
          <p:nvPr>
            <p:ph type="title" hasCustomPrompt="1"/>
          </p:nvPr>
        </p:nvSpPr>
        <p:spPr/>
        <p:txBody>
          <a:bodyPr/>
          <a:lstStyle>
            <a:lvl1pPr>
              <a:defRPr>
                <a:solidFill>
                  <a:srgbClr val="E1EFF9"/>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0A445E8-83EF-A8D0-1CC3-E2C4D4AE3C4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856D1AE-8CDA-B747-095D-74FD9CBCA70B}"/>
              </a:ext>
            </a:extLst>
          </p:cNvPr>
          <p:cNvSpPr>
            <a:spLocks noGrp="1"/>
          </p:cNvSpPr>
          <p:nvPr>
            <p:ph type="sldNum" sz="quarter" idx="12"/>
          </p:nvPr>
        </p:nvSpPr>
        <p:spPr/>
        <p:txBody>
          <a:bodyPr/>
          <a:lstStyle/>
          <a:p>
            <a:fld id="{62EB98DD-AED7-CB4E-A308-5E99D971A9B7}" type="slidenum">
              <a:rPr lang="en-US" smtClean="0"/>
              <a:t>‹#›</a:t>
            </a:fld>
            <a:endParaRPr lang="en-US"/>
          </a:p>
        </p:txBody>
      </p:sp>
      <p:pic>
        <p:nvPicPr>
          <p:cNvPr id="7" name="Picture 6">
            <a:extLst>
              <a:ext uri="{FF2B5EF4-FFF2-40B4-BE49-F238E27FC236}">
                <a16:creationId xmlns:a16="http://schemas.microsoft.com/office/drawing/2014/main" id="{9FCF25F5-1488-E397-27F9-F82F0C75CBDA}"/>
              </a:ext>
            </a:extLst>
          </p:cNvPr>
          <p:cNvPicPr>
            <a:picLocks noChangeAspect="1"/>
          </p:cNvPicPr>
          <p:nvPr userDrawn="1"/>
        </p:nvPicPr>
        <p:blipFill>
          <a:blip r:embed="rId2"/>
          <a:stretch>
            <a:fillRect/>
          </a:stretch>
        </p:blipFill>
        <p:spPr>
          <a:xfrm>
            <a:off x="838200" y="6365106"/>
            <a:ext cx="3832654" cy="295590"/>
          </a:xfrm>
          <a:prstGeom prst="rect">
            <a:avLst/>
          </a:prstGeom>
        </p:spPr>
      </p:pic>
    </p:spTree>
    <p:extLst>
      <p:ext uri="{BB962C8B-B14F-4D97-AF65-F5344CB8AC3E}">
        <p14:creationId xmlns:p14="http://schemas.microsoft.com/office/powerpoint/2010/main" val="16230298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2EC2F0E-929D-0591-7C62-F2915A9268B1}"/>
              </a:ext>
            </a:extLst>
          </p:cNvPr>
          <p:cNvSpPr/>
          <p:nvPr userDrawn="1"/>
        </p:nvSpPr>
        <p:spPr>
          <a:xfrm>
            <a:off x="0" y="0"/>
            <a:ext cx="12192000" cy="14343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7A769E-AE0D-A781-852F-B4B729F7CB92}"/>
              </a:ext>
            </a:extLst>
          </p:cNvPr>
          <p:cNvSpPr>
            <a:spLocks noGrp="1"/>
          </p:cNvSpPr>
          <p:nvPr>
            <p:ph type="title" hasCustomPrompt="1"/>
          </p:nvPr>
        </p:nvSpPr>
        <p:spPr/>
        <p:txBody>
          <a:bodyPr/>
          <a:lstStyle>
            <a:lvl1pPr>
              <a:defRPr>
                <a:solidFill>
                  <a:srgbClr val="E1EFF9"/>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0A445E8-83EF-A8D0-1CC3-E2C4D4AE3C4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856D1AE-8CDA-B747-095D-74FD9CBCA70B}"/>
              </a:ext>
            </a:extLst>
          </p:cNvPr>
          <p:cNvSpPr>
            <a:spLocks noGrp="1"/>
          </p:cNvSpPr>
          <p:nvPr>
            <p:ph type="sldNum" sz="quarter" idx="12"/>
          </p:nvPr>
        </p:nvSpPr>
        <p:spPr/>
        <p:txBody>
          <a:bodyPr/>
          <a:lstStyle/>
          <a:p>
            <a:fld id="{62EB98DD-AED7-CB4E-A308-5E99D971A9B7}" type="slidenum">
              <a:rPr lang="en-US" smtClean="0"/>
              <a:t>‹#›</a:t>
            </a:fld>
            <a:endParaRPr lang="en-US"/>
          </a:p>
        </p:txBody>
      </p:sp>
    </p:spTree>
    <p:extLst>
      <p:ext uri="{BB962C8B-B14F-4D97-AF65-F5344CB8AC3E}">
        <p14:creationId xmlns:p14="http://schemas.microsoft.com/office/powerpoint/2010/main" val="2731337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33FAA57-99B8-16B2-7215-54920A8DE8BD}"/>
              </a:ext>
            </a:extLst>
          </p:cNvPr>
          <p:cNvPicPr>
            <a:picLocks noChangeAspect="1"/>
          </p:cNvPicPr>
          <p:nvPr userDrawn="1"/>
        </p:nvPicPr>
        <p:blipFill>
          <a:blip r:embed="rId2"/>
          <a:stretch>
            <a:fillRect/>
          </a:stretch>
        </p:blipFill>
        <p:spPr>
          <a:xfrm>
            <a:off x="838200" y="6365106"/>
            <a:ext cx="3832654" cy="295590"/>
          </a:xfrm>
          <a:prstGeom prst="rect">
            <a:avLst/>
          </a:prstGeom>
        </p:spPr>
      </p:pic>
      <p:sp>
        <p:nvSpPr>
          <p:cNvPr id="2" name="Title 1">
            <a:extLst>
              <a:ext uri="{FF2B5EF4-FFF2-40B4-BE49-F238E27FC236}">
                <a16:creationId xmlns:a16="http://schemas.microsoft.com/office/drawing/2014/main" id="{DF7A769E-AE0D-A781-852F-B4B729F7CB92}"/>
              </a:ext>
            </a:extLst>
          </p:cNvPr>
          <p:cNvSpPr>
            <a:spLocks noGrp="1"/>
          </p:cNvSpPr>
          <p:nvPr>
            <p:ph type="title" hasCustomPrompt="1"/>
          </p:nvPr>
        </p:nvSpPr>
        <p:spPr/>
        <p:txBody>
          <a:bodyPr/>
          <a:lstStyle>
            <a:lvl1pPr>
              <a:defRPr>
                <a:solidFill>
                  <a:srgbClr val="005DB9"/>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0A445E8-83EF-A8D0-1CC3-E2C4D4AE3C4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856D1AE-8CDA-B747-095D-74FD9CBCA70B}"/>
              </a:ext>
            </a:extLst>
          </p:cNvPr>
          <p:cNvSpPr>
            <a:spLocks noGrp="1"/>
          </p:cNvSpPr>
          <p:nvPr>
            <p:ph type="sldNum" sz="quarter" idx="12"/>
          </p:nvPr>
        </p:nvSpPr>
        <p:spPr/>
        <p:txBody>
          <a:bodyPr/>
          <a:lstStyle/>
          <a:p>
            <a:fld id="{62EB98DD-AED7-CB4E-A308-5E99D971A9B7}" type="slidenum">
              <a:rPr lang="en-US" smtClean="0"/>
              <a:t>‹#›</a:t>
            </a:fld>
            <a:endParaRPr lang="en-US"/>
          </a:p>
        </p:txBody>
      </p:sp>
    </p:spTree>
    <p:extLst>
      <p:ext uri="{BB962C8B-B14F-4D97-AF65-F5344CB8AC3E}">
        <p14:creationId xmlns:p14="http://schemas.microsoft.com/office/powerpoint/2010/main" val="619611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1688F9D-D652-6B73-F0B8-27933DAC3810}"/>
              </a:ext>
            </a:extLst>
          </p:cNvPr>
          <p:cNvSpPr/>
          <p:nvPr userDrawn="1"/>
        </p:nvSpPr>
        <p:spPr>
          <a:xfrm rot="5400000">
            <a:off x="5726715" y="411037"/>
            <a:ext cx="738568" cy="12192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8F43E29-64F9-E98A-5DE0-625CD777B707}"/>
              </a:ext>
            </a:extLst>
          </p:cNvPr>
          <p:cNvPicPr>
            <a:picLocks noChangeAspect="1"/>
          </p:cNvPicPr>
          <p:nvPr userDrawn="1"/>
        </p:nvPicPr>
        <p:blipFill>
          <a:blip r:embed="rId2"/>
          <a:srcRect/>
          <a:stretch/>
        </p:blipFill>
        <p:spPr>
          <a:xfrm>
            <a:off x="838202" y="6365106"/>
            <a:ext cx="3832650" cy="295590"/>
          </a:xfrm>
          <a:prstGeom prst="rect">
            <a:avLst/>
          </a:prstGeom>
        </p:spPr>
      </p:pic>
      <p:sp>
        <p:nvSpPr>
          <p:cNvPr id="2" name="Title 1">
            <a:extLst>
              <a:ext uri="{FF2B5EF4-FFF2-40B4-BE49-F238E27FC236}">
                <a16:creationId xmlns:a16="http://schemas.microsoft.com/office/drawing/2014/main" id="{DF7A769E-AE0D-A781-852F-B4B729F7CB92}"/>
              </a:ext>
            </a:extLst>
          </p:cNvPr>
          <p:cNvSpPr>
            <a:spLocks noGrp="1"/>
          </p:cNvSpPr>
          <p:nvPr>
            <p:ph type="title" hasCustomPrompt="1"/>
          </p:nvPr>
        </p:nvSpPr>
        <p:spPr/>
        <p:txBody>
          <a:bodyPr/>
          <a:lstStyle>
            <a:lvl1pPr>
              <a:defRPr>
                <a:solidFill>
                  <a:srgbClr val="005DB9"/>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0A445E8-83EF-A8D0-1CC3-E2C4D4AE3C4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856D1AE-8CDA-B747-095D-74FD9CBCA70B}"/>
              </a:ext>
            </a:extLst>
          </p:cNvPr>
          <p:cNvSpPr>
            <a:spLocks noGrp="1"/>
          </p:cNvSpPr>
          <p:nvPr>
            <p:ph type="sldNum" sz="quarter" idx="12"/>
          </p:nvPr>
        </p:nvSpPr>
        <p:spPr/>
        <p:txBody>
          <a:bodyPr/>
          <a:lstStyle/>
          <a:p>
            <a:fld id="{62EB98DD-AED7-CB4E-A308-5E99D971A9B7}" type="slidenum">
              <a:rPr lang="en-US" smtClean="0"/>
              <a:t>‹#›</a:t>
            </a:fld>
            <a:endParaRPr lang="en-US"/>
          </a:p>
        </p:txBody>
      </p:sp>
    </p:spTree>
    <p:extLst>
      <p:ext uri="{BB962C8B-B14F-4D97-AF65-F5344CB8AC3E}">
        <p14:creationId xmlns:p14="http://schemas.microsoft.com/office/powerpoint/2010/main" val="141270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88DCCE9-FBD9-4BBA-1B9B-8CF79E87DB03}"/>
              </a:ext>
            </a:extLst>
          </p:cNvPr>
          <p:cNvSpPr/>
          <p:nvPr userDrawn="1"/>
        </p:nvSpPr>
        <p:spPr>
          <a:xfrm>
            <a:off x="0" y="0"/>
            <a:ext cx="12192000" cy="14343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7A769E-AE0D-A781-852F-B4B729F7CB92}"/>
              </a:ext>
            </a:extLst>
          </p:cNvPr>
          <p:cNvSpPr>
            <a:spLocks noGrp="1"/>
          </p:cNvSpPr>
          <p:nvPr>
            <p:ph type="title" hasCustomPrompt="1"/>
          </p:nvPr>
        </p:nvSpPr>
        <p:spPr>
          <a:xfrm>
            <a:off x="5257798" y="425926"/>
            <a:ext cx="5257801" cy="856609"/>
          </a:xfrm>
        </p:spPr>
        <p:txBody>
          <a:bodyPr/>
          <a:lstStyle>
            <a:lvl1pPr>
              <a:defRPr>
                <a:solidFill>
                  <a:srgbClr val="E1EFF9"/>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0A445E8-83EF-A8D0-1CC3-E2C4D4AE3C4F}"/>
              </a:ext>
            </a:extLst>
          </p:cNvPr>
          <p:cNvSpPr>
            <a:spLocks noGrp="1"/>
          </p:cNvSpPr>
          <p:nvPr>
            <p:ph idx="1"/>
          </p:nvPr>
        </p:nvSpPr>
        <p:spPr>
          <a:xfrm>
            <a:off x="5257800" y="1585991"/>
            <a:ext cx="52578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856D1AE-8CDA-B747-095D-74FD9CBCA70B}"/>
              </a:ext>
            </a:extLst>
          </p:cNvPr>
          <p:cNvSpPr>
            <a:spLocks noGrp="1"/>
          </p:cNvSpPr>
          <p:nvPr>
            <p:ph type="sldNum" sz="quarter" idx="12"/>
          </p:nvPr>
        </p:nvSpPr>
        <p:spPr/>
        <p:txBody>
          <a:bodyPr/>
          <a:lstStyle/>
          <a:p>
            <a:fld id="{62EB98DD-AED7-CB4E-A308-5E99D971A9B7}" type="slidenum">
              <a:rPr lang="en-US" smtClean="0"/>
              <a:t>‹#›</a:t>
            </a:fld>
            <a:endParaRPr lang="en-US"/>
          </a:p>
        </p:txBody>
      </p:sp>
    </p:spTree>
    <p:extLst>
      <p:ext uri="{BB962C8B-B14F-4D97-AF65-F5344CB8AC3E}">
        <p14:creationId xmlns:p14="http://schemas.microsoft.com/office/powerpoint/2010/main" val="2510563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29EA5-B3FD-4D6D-BE00-E4AC65413A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F6A4FF-5F41-4F60-9069-694EC8B432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43F6D6-59C5-438A-B241-8C2A1100008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C1D676-D614-4D72-8A6F-FC0CCAE3A8F9}"/>
              </a:ext>
            </a:extLst>
          </p:cNvPr>
          <p:cNvSpPr>
            <a:spLocks noGrp="1"/>
          </p:cNvSpPr>
          <p:nvPr>
            <p:ph type="dt" sz="half" idx="10"/>
          </p:nvPr>
        </p:nvSpPr>
        <p:spPr/>
        <p:txBody>
          <a:bodyPr/>
          <a:lstStyle/>
          <a:p>
            <a:fld id="{D3958EB1-B0FD-4C42-89A5-B76A33150C09}" type="datetimeFigureOut">
              <a:rPr lang="en-US" smtClean="0"/>
              <a:t>9/10/2026</a:t>
            </a:fld>
            <a:endParaRPr lang="en-US"/>
          </a:p>
        </p:txBody>
      </p:sp>
      <p:sp>
        <p:nvSpPr>
          <p:cNvPr id="6" name="Footer Placeholder 5">
            <a:extLst>
              <a:ext uri="{FF2B5EF4-FFF2-40B4-BE49-F238E27FC236}">
                <a16:creationId xmlns:a16="http://schemas.microsoft.com/office/drawing/2014/main" id="{EA6C2E27-3EF3-4ADA-9737-3623A9A041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468E79-A9EF-42C5-9B02-E5969C93E172}"/>
              </a:ext>
            </a:extLst>
          </p:cNvPr>
          <p:cNvSpPr>
            <a:spLocks noGrp="1"/>
          </p:cNvSpPr>
          <p:nvPr>
            <p:ph type="sldNum" sz="quarter" idx="12"/>
          </p:nvPr>
        </p:nvSpPr>
        <p:spPr/>
        <p:txBody>
          <a:bodyPr/>
          <a:lstStyle/>
          <a:p>
            <a:fld id="{7FA1F697-CBF3-4633-A392-B3D77DB57610}" type="slidenum">
              <a:rPr lang="en-US" smtClean="0"/>
              <a:t>‹#›</a:t>
            </a:fld>
            <a:endParaRPr lang="en-US"/>
          </a:p>
        </p:txBody>
      </p:sp>
    </p:spTree>
    <p:extLst>
      <p:ext uri="{BB962C8B-B14F-4D97-AF65-F5344CB8AC3E}">
        <p14:creationId xmlns:p14="http://schemas.microsoft.com/office/powerpoint/2010/main" val="3370268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F9968-29BD-9469-4854-FE3E9C2B169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47A0669-63A4-4D0A-EF48-64F76E1C84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12539F-996F-6EF7-7012-8E876AB589D2}"/>
              </a:ext>
            </a:extLst>
          </p:cNvPr>
          <p:cNvSpPr>
            <a:spLocks noGrp="1"/>
          </p:cNvSpPr>
          <p:nvPr>
            <p:ph type="dt" sz="half" idx="10"/>
          </p:nvPr>
        </p:nvSpPr>
        <p:spPr>
          <a:xfrm>
            <a:off x="838200" y="6356350"/>
            <a:ext cx="2743200" cy="365125"/>
          </a:xfrm>
          <a:prstGeom prst="rect">
            <a:avLst/>
          </a:prstGeom>
        </p:spPr>
        <p:txBody>
          <a:bodyPr/>
          <a:lstStyle/>
          <a:p>
            <a:fld id="{65E45B3F-9391-4B2F-9A68-19D79796B5FE}" type="datetimeFigureOut">
              <a:rPr lang="en-US" smtClean="0"/>
              <a:t>9/10/2026</a:t>
            </a:fld>
            <a:endParaRPr lang="en-US"/>
          </a:p>
        </p:txBody>
      </p:sp>
      <p:sp>
        <p:nvSpPr>
          <p:cNvPr id="5" name="Footer Placeholder 4">
            <a:extLst>
              <a:ext uri="{FF2B5EF4-FFF2-40B4-BE49-F238E27FC236}">
                <a16:creationId xmlns:a16="http://schemas.microsoft.com/office/drawing/2014/main" id="{E1EBD9FF-1227-D7B8-45ED-7F5214AFDE2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C2AFDA3-65A3-EE99-BFE4-B9A6EE57973A}"/>
              </a:ext>
            </a:extLst>
          </p:cNvPr>
          <p:cNvSpPr>
            <a:spLocks noGrp="1"/>
          </p:cNvSpPr>
          <p:nvPr>
            <p:ph type="sldNum" sz="quarter" idx="12"/>
          </p:nvPr>
        </p:nvSpPr>
        <p:spPr/>
        <p:txBody>
          <a:bodyPr/>
          <a:lstStyle/>
          <a:p>
            <a:fld id="{1BCA7A97-FBCE-401A-8496-912669A7BDD4}" type="slidenum">
              <a:rPr lang="en-US" smtClean="0"/>
              <a:t>‹#›</a:t>
            </a:fld>
            <a:endParaRPr lang="en-US"/>
          </a:p>
        </p:txBody>
      </p:sp>
    </p:spTree>
    <p:extLst>
      <p:ext uri="{BB962C8B-B14F-4D97-AF65-F5344CB8AC3E}">
        <p14:creationId xmlns:p14="http://schemas.microsoft.com/office/powerpoint/2010/main" val="2210435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9673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ntent only">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9577D7-D426-2D29-971B-F1D38ECC6244}"/>
              </a:ext>
            </a:extLst>
          </p:cNvPr>
          <p:cNvSpPr>
            <a:spLocks noGrp="1"/>
          </p:cNvSpPr>
          <p:nvPr>
            <p:ph idx="1"/>
          </p:nvPr>
        </p:nvSpPr>
        <p:spPr>
          <a:xfrm>
            <a:off x="457200" y="457200"/>
            <a:ext cx="11277600" cy="5943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5252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2999ED-D8D5-BCD3-BBB1-8762B26B8E90}"/>
              </a:ext>
            </a:extLst>
          </p:cNvPr>
          <p:cNvSpPr>
            <a:spLocks noGrp="1"/>
          </p:cNvSpPr>
          <p:nvPr>
            <p:ph type="title"/>
          </p:nvPr>
        </p:nvSpPr>
        <p:spPr>
          <a:xfrm>
            <a:off x="838200" y="425926"/>
            <a:ext cx="10515600" cy="711835"/>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7AAD9D46-2F5F-2DF1-97DB-60254C56D25B}"/>
              </a:ext>
            </a:extLst>
          </p:cNvPr>
          <p:cNvSpPr>
            <a:spLocks noGrp="1"/>
          </p:cNvSpPr>
          <p:nvPr>
            <p:ph type="body" idx="1"/>
          </p:nvPr>
        </p:nvSpPr>
        <p:spPr>
          <a:xfrm>
            <a:off x="838200" y="1794336"/>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1F85F23-01F3-01E2-C7D9-EBDDC9F7DD49}"/>
              </a:ext>
            </a:extLst>
          </p:cNvPr>
          <p:cNvSpPr>
            <a:spLocks noGrp="1"/>
          </p:cNvSpPr>
          <p:nvPr>
            <p:ph type="sldNum" sz="quarter" idx="4"/>
          </p:nvPr>
        </p:nvSpPr>
        <p:spPr>
          <a:xfrm>
            <a:off x="10779760" y="6356350"/>
            <a:ext cx="574040" cy="365125"/>
          </a:xfrm>
          <a:prstGeom prst="rect">
            <a:avLst/>
          </a:prstGeom>
        </p:spPr>
        <p:txBody>
          <a:bodyPr vert="horz" lIns="91440" tIns="45720" rIns="91440" bIns="45720" rtlCol="0" anchor="ctr"/>
          <a:lstStyle>
            <a:lvl1pPr algn="r">
              <a:defRPr sz="900">
                <a:solidFill>
                  <a:srgbClr val="29A9E1"/>
                </a:solidFill>
                <a:latin typeface="Arial" panose="020B0604020202020204" pitchFamily="34" charset="0"/>
                <a:cs typeface="Arial" panose="020B0604020202020204" pitchFamily="34" charset="0"/>
              </a:defRPr>
            </a:lvl1pPr>
          </a:lstStyle>
          <a:p>
            <a:fld id="{62EB98DD-AED7-CB4E-A308-5E99D971A9B7}" type="slidenum">
              <a:rPr lang="en-US" smtClean="0"/>
              <a:pPr/>
              <a:t>‹#›</a:t>
            </a:fld>
            <a:endParaRPr lang="en-US"/>
          </a:p>
        </p:txBody>
      </p:sp>
    </p:spTree>
    <p:extLst>
      <p:ext uri="{BB962C8B-B14F-4D97-AF65-F5344CB8AC3E}">
        <p14:creationId xmlns:p14="http://schemas.microsoft.com/office/powerpoint/2010/main" val="3670030203"/>
      </p:ext>
    </p:extLst>
  </p:cSld>
  <p:clrMap bg1="lt1" tx1="dk1" bg2="lt2" tx2="dk2" accent1="accent1" accent2="accent2" accent3="accent3" accent4="accent4" accent5="accent5" accent6="accent6" hlink="hlink" folHlink="folHlink"/>
  <p:sldLayoutIdLst>
    <p:sldLayoutId id="2147483652" r:id="rId1"/>
    <p:sldLayoutId id="2147483657" r:id="rId2"/>
    <p:sldLayoutId id="2147483653" r:id="rId3"/>
    <p:sldLayoutId id="2147483656" r:id="rId4"/>
    <p:sldLayoutId id="2147483654" r:id="rId5"/>
    <p:sldLayoutId id="2147483650" r:id="rId6"/>
    <p:sldLayoutId id="2147483658" r:id="rId7"/>
    <p:sldLayoutId id="2147483659" r:id="rId8"/>
    <p:sldLayoutId id="2147483660" r:id="rId9"/>
    <p:sldLayoutId id="2147483661" r:id="rId10"/>
    <p:sldLayoutId id="2147483662" r:id="rId11"/>
  </p:sldLayoutIdLst>
  <p:hf hdr="0" ftr="0" dt="0"/>
  <p:txStyles>
    <p:titleStyle>
      <a:lvl1pPr algn="l" defTabSz="914400" rtl="0" eaLnBrk="1" latinLnBrk="0" hangingPunct="1">
        <a:lnSpc>
          <a:spcPct val="90000"/>
        </a:lnSpc>
        <a:spcBef>
          <a:spcPct val="0"/>
        </a:spcBef>
        <a:buNone/>
        <a:defRPr sz="2800" b="1" i="0" kern="1200" spc="300">
          <a:solidFill>
            <a:schemeClr val="tx2"/>
          </a:solidFill>
          <a:latin typeface="Arial Black" panose="020B0604020202020204" pitchFamily="34" charset="0"/>
          <a:ea typeface="+mj-ea"/>
          <a:cs typeface="Arial Black" panose="020B0604020202020204" pitchFamily="34" charset="0"/>
        </a:defRPr>
      </a:lvl1pPr>
    </p:titleStyle>
    <p:bodyStyle>
      <a:lvl1pPr marL="171450" indent="-171450" algn="l" defTabSz="914400" rtl="0" eaLnBrk="1" latinLnBrk="0" hangingPunct="1">
        <a:lnSpc>
          <a:spcPct val="90000"/>
        </a:lnSpc>
        <a:spcBef>
          <a:spcPts val="10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344488" indent="-173038" algn="l" defTabSz="914400" rtl="0" eaLnBrk="1" latinLnBrk="0" hangingPunct="1">
        <a:lnSpc>
          <a:spcPct val="90000"/>
        </a:lnSpc>
        <a:spcBef>
          <a:spcPts val="500"/>
        </a:spcBef>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2pPr>
      <a:lvl3pPr marL="466725" indent="-122238"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3pPr>
      <a:lvl4pPr marL="577850" indent="-111125" algn="l" defTabSz="914400" rtl="0" eaLnBrk="1" latinLnBrk="0" hangingPunct="1">
        <a:lnSpc>
          <a:spcPct val="90000"/>
        </a:lnSpc>
        <a:spcBef>
          <a:spcPts val="500"/>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577850" indent="-111125" algn="l" defTabSz="914400" rtl="0" eaLnBrk="1" latinLnBrk="0" hangingPunct="1">
        <a:lnSpc>
          <a:spcPct val="90000"/>
        </a:lnSpc>
        <a:spcBef>
          <a:spcPts val="500"/>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9.jpeg"/><Relationship Id="rId5" Type="http://schemas.openxmlformats.org/officeDocument/2006/relationships/image" Target="../media/image18.jpeg"/><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microsoft.com/office/2007/relationships/hdphoto" Target="../media/hdphoto3.wdp"/><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hyperlink" Target="https://hntb.sharepoint.com/sites/BrentSpenceBridgeCorridorProject/_layouts/15/Doc.aspx?sourcedoc=%7B38EBA4E3-197B-4579-A008-B2B568EA2CA2%7D&amp;file=BSB_Final_PMP_v1.3_BSMT.docx&amp;action=default&amp;mobileredirect=true&amp;DefaultItemOpen=1"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jpeg"/><Relationship Id="rId9" Type="http://schemas.openxmlformats.org/officeDocument/2006/relationships/image" Target="../media/image3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11.xml"/><Relationship Id="rId5" Type="http://schemas.openxmlformats.org/officeDocument/2006/relationships/image" Target="../media/image37.png"/><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40.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42.jpe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7FFFEADF_14F9396E.xml"/><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microsoft.com/office/2018/10/relationships/comments" Target="../comments/modernComment_7FFFEAE6_148792DA.xml"/><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48.jpeg"/><Relationship Id="rId4" Type="http://schemas.openxmlformats.org/officeDocument/2006/relationships/image" Target="../media/image47.jpeg"/></Relationships>
</file>

<file path=ppt/slides/_rels/slide21.xml.rels><?xml version="1.0" encoding="UTF-8" standalone="yes"?>
<Relationships xmlns="http://schemas.openxmlformats.org/package/2006/relationships"><Relationship Id="rId3" Type="http://schemas.microsoft.com/office/2018/10/relationships/comments" Target="../comments/modernComment_10FC_AA4071D0.xml"/><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50.png"/><Relationship Id="rId4" Type="http://schemas.openxmlformats.org/officeDocument/2006/relationships/image" Target="../media/image49.jpeg"/></Relationships>
</file>

<file path=ppt/slides/_rels/slide22.xml.rels><?xml version="1.0" encoding="UTF-8" standalone="yes"?>
<Relationships xmlns="http://schemas.openxmlformats.org/package/2006/relationships"><Relationship Id="rId3" Type="http://schemas.microsoft.com/office/2018/10/relationships/comments" Target="../comments/modernComment_7FFFEAEC_75A53A7A.xml"/><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52.jpeg"/><Relationship Id="rId4" Type="http://schemas.openxmlformats.org/officeDocument/2006/relationships/image" Target="../media/image51.jpeg"/></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microsoft.com/office/2018/10/relationships/comments" Target="../comments/modernComment_1163_7A1C6E21.xml"/><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48.jpeg"/><Relationship Id="rId5" Type="http://schemas.openxmlformats.org/officeDocument/2006/relationships/image" Target="../media/image54.png"/><Relationship Id="rId4" Type="http://schemas.openxmlformats.org/officeDocument/2006/relationships/image" Target="../media/image53.jpeg"/></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58.jpeg"/></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60.png"/></Relationships>
</file>

<file path=ppt/slides/_rels/slide29.xml.rels><?xml version="1.0" encoding="UTF-8" standalone="yes"?>
<Relationships xmlns="http://schemas.openxmlformats.org/package/2006/relationships"><Relationship Id="rId3" Type="http://schemas.microsoft.com/office/2018/10/relationships/comments" Target="../comments/modernComment_7FFFEAF1_5FBDD1F1.xml"/><Relationship Id="rId2" Type="http://schemas.openxmlformats.org/officeDocument/2006/relationships/notesSlide" Target="../notesSlides/notesSlide29.xml"/><Relationship Id="rId1" Type="http://schemas.openxmlformats.org/officeDocument/2006/relationships/slideLayout" Target="../slideLayouts/slideLayout6.xml"/><Relationship Id="rId5" Type="http://schemas.openxmlformats.org/officeDocument/2006/relationships/image" Target="../media/image62.png"/><Relationship Id="rId4" Type="http://schemas.openxmlformats.org/officeDocument/2006/relationships/image" Target="../media/image61.jpeg"/></Relationships>
</file>

<file path=ppt/slides/_rels/slide3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7.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47894DC-895E-EAE9-1C59-14B073115F52}"/>
              </a:ext>
            </a:extLst>
          </p:cNvPr>
          <p:cNvPicPr>
            <a:picLocks noChangeAspect="1"/>
          </p:cNvPicPr>
          <p:nvPr/>
        </p:nvPicPr>
        <p:blipFill>
          <a:blip r:embed="rId3">
            <a:alphaModFix amt="70000"/>
          </a:blip>
          <a:srcRect l="43697"/>
          <a:stretch>
            <a:fillRect/>
          </a:stretch>
        </p:blipFill>
        <p:spPr>
          <a:xfrm>
            <a:off x="0" y="0"/>
            <a:ext cx="6864420" cy="6858000"/>
          </a:xfrm>
          <a:prstGeom prst="rect">
            <a:avLst/>
          </a:prstGeom>
        </p:spPr>
      </p:pic>
      <p:sp>
        <p:nvSpPr>
          <p:cNvPr id="6" name="Rectangle 5">
            <a:extLst>
              <a:ext uri="{FF2B5EF4-FFF2-40B4-BE49-F238E27FC236}">
                <a16:creationId xmlns:a16="http://schemas.microsoft.com/office/drawing/2014/main" id="{FF3DE2F4-134E-F582-D892-585C25EEA213}"/>
              </a:ext>
            </a:extLst>
          </p:cNvPr>
          <p:cNvSpPr/>
          <p:nvPr/>
        </p:nvSpPr>
        <p:spPr>
          <a:xfrm>
            <a:off x="3501189" y="2036317"/>
            <a:ext cx="8690811" cy="3308684"/>
          </a:xfrm>
          <a:prstGeom prst="rect">
            <a:avLst/>
          </a:prstGeom>
          <a:solidFill>
            <a:srgbClr val="FFFFFF">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3B4622-030F-159B-FD20-168769BB9F47}"/>
              </a:ext>
            </a:extLst>
          </p:cNvPr>
          <p:cNvSpPr>
            <a:spLocks noGrp="1"/>
          </p:cNvSpPr>
          <p:nvPr>
            <p:ph type="ctrTitle"/>
          </p:nvPr>
        </p:nvSpPr>
        <p:spPr>
          <a:xfrm>
            <a:off x="3501189" y="1371600"/>
            <a:ext cx="8690811" cy="4638119"/>
          </a:xfrm>
        </p:spPr>
        <p:txBody>
          <a:bodyPr>
            <a:normAutofit/>
          </a:bodyPr>
          <a:lstStyle/>
          <a:p>
            <a:pPr algn="ctr"/>
            <a:r>
              <a:rPr lang="en-US" sz="4400">
                <a:solidFill>
                  <a:schemeClr val="bg1"/>
                </a:solidFill>
              </a:rPr>
              <a:t>The Brent Spence Companion Bridge</a:t>
            </a:r>
            <a:br>
              <a:rPr lang="en-US">
                <a:solidFill>
                  <a:schemeClr val="bg1"/>
                </a:solidFill>
              </a:rPr>
            </a:br>
            <a:r>
              <a:rPr lang="en-US">
                <a:solidFill>
                  <a:schemeClr val="bg1"/>
                </a:solidFill>
              </a:rPr>
              <a:t>Because One Bridge Wasn’t Enough</a:t>
            </a:r>
            <a:br>
              <a:rPr lang="en-US">
                <a:solidFill>
                  <a:schemeClr val="bg1"/>
                </a:solidFill>
              </a:rPr>
            </a:br>
            <a:r>
              <a:rPr lang="en-US" sz="2200">
                <a:solidFill>
                  <a:schemeClr val="bg1"/>
                </a:solidFill>
                <a:latin typeface="Arial" panose="020B0604020202020204" pitchFamily="34" charset="0"/>
                <a:cs typeface="Arial" panose="020B0604020202020204" pitchFamily="34" charset="0"/>
              </a:rPr>
              <a:t>September 10, 2026</a:t>
            </a:r>
          </a:p>
        </p:txBody>
      </p:sp>
    </p:spTree>
    <p:extLst>
      <p:ext uri="{BB962C8B-B14F-4D97-AF65-F5344CB8AC3E}">
        <p14:creationId xmlns:p14="http://schemas.microsoft.com/office/powerpoint/2010/main" val="3517670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31E19-1453-C912-CAA1-983BDACFDC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4488D0-F42E-8886-2B2B-42C0E656E676}"/>
              </a:ext>
            </a:extLst>
          </p:cNvPr>
          <p:cNvSpPr>
            <a:spLocks noGrp="1"/>
          </p:cNvSpPr>
          <p:nvPr>
            <p:ph type="title"/>
          </p:nvPr>
        </p:nvSpPr>
        <p:spPr>
          <a:xfrm>
            <a:off x="838200" y="425926"/>
            <a:ext cx="10515600" cy="711835"/>
          </a:xfrm>
        </p:spPr>
        <p:txBody>
          <a:bodyPr/>
          <a:lstStyle/>
          <a:p>
            <a:r>
              <a:rPr lang="en-US">
                <a:solidFill>
                  <a:srgbClr val="FFFFFF"/>
                </a:solidFill>
                <a:latin typeface="Arial Black"/>
              </a:rPr>
              <a:t>PRESENTERS</a:t>
            </a:r>
            <a:endParaRPr lang="en-US">
              <a:solidFill>
                <a:srgbClr val="FFFFFF"/>
              </a:solidFill>
            </a:endParaRPr>
          </a:p>
        </p:txBody>
      </p:sp>
      <p:pic>
        <p:nvPicPr>
          <p:cNvPr id="5" name="Picture 4" descr="A person wearing glasses and a brown jacket&#10;&#10;AI-generated content may be incorrect.">
            <a:extLst>
              <a:ext uri="{FF2B5EF4-FFF2-40B4-BE49-F238E27FC236}">
                <a16:creationId xmlns:a16="http://schemas.microsoft.com/office/drawing/2014/main" id="{1D520ACD-9C40-3495-3DDF-3B9AFE9902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3557" y="1903557"/>
            <a:ext cx="2305739" cy="34466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TextBox 24">
            <a:extLst>
              <a:ext uri="{FF2B5EF4-FFF2-40B4-BE49-F238E27FC236}">
                <a16:creationId xmlns:a16="http://schemas.microsoft.com/office/drawing/2014/main" id="{A4A529C4-FE4D-D85D-0012-46281A90E88B}"/>
              </a:ext>
            </a:extLst>
          </p:cNvPr>
          <p:cNvSpPr txBox="1"/>
          <p:nvPr/>
        </p:nvSpPr>
        <p:spPr>
          <a:xfrm>
            <a:off x="4312631" y="5472929"/>
            <a:ext cx="3571293"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a:solidFill>
                  <a:srgbClr val="0A2147"/>
                </a:solidFill>
              </a:rPr>
              <a:t>Craig Klusman</a:t>
            </a:r>
          </a:p>
          <a:p>
            <a:pPr algn="ctr"/>
            <a:r>
              <a:rPr lang="en-US" sz="1600" b="1">
                <a:solidFill>
                  <a:srgbClr val="005DB9"/>
                </a:solidFill>
              </a:rPr>
              <a:t>Deputy Design Manager</a:t>
            </a:r>
            <a:endParaRPr lang="en-US" sz="1600" b="1">
              <a:solidFill>
                <a:srgbClr val="005DB9"/>
              </a:solidFill>
              <a:cs typeface="Arial"/>
            </a:endParaRPr>
          </a:p>
        </p:txBody>
      </p:sp>
      <p:sp>
        <p:nvSpPr>
          <p:cNvPr id="7" name="TextBox 1">
            <a:extLst>
              <a:ext uri="{FF2B5EF4-FFF2-40B4-BE49-F238E27FC236}">
                <a16:creationId xmlns:a16="http://schemas.microsoft.com/office/drawing/2014/main" id="{08F7D5D3-3593-2F29-6CA6-457160A83176}"/>
              </a:ext>
            </a:extLst>
          </p:cNvPr>
          <p:cNvSpPr txBox="1"/>
          <p:nvPr/>
        </p:nvSpPr>
        <p:spPr>
          <a:xfrm>
            <a:off x="665821" y="5482570"/>
            <a:ext cx="3015390"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a:solidFill>
                  <a:srgbClr val="0A2147"/>
                </a:solidFill>
              </a:rPr>
              <a:t>Talya Caudill</a:t>
            </a:r>
            <a:endParaRPr lang="en-US" sz="2000" b="1">
              <a:solidFill>
                <a:srgbClr val="0A2147"/>
              </a:solidFill>
              <a:cs typeface="Arial"/>
            </a:endParaRPr>
          </a:p>
          <a:p>
            <a:pPr algn="ctr"/>
            <a:r>
              <a:rPr lang="en-US" sz="1600" b="1">
                <a:solidFill>
                  <a:srgbClr val="005DB9"/>
                </a:solidFill>
              </a:rPr>
              <a:t>KYTC Construction Lead</a:t>
            </a:r>
            <a:endParaRPr lang="en-US" sz="1600" b="1">
              <a:solidFill>
                <a:srgbClr val="005DB9"/>
              </a:solidFill>
              <a:cs typeface="Arial"/>
            </a:endParaRPr>
          </a:p>
        </p:txBody>
      </p:sp>
      <p:pic>
        <p:nvPicPr>
          <p:cNvPr id="8" name="Picture 7">
            <a:extLst>
              <a:ext uri="{FF2B5EF4-FFF2-40B4-BE49-F238E27FC236}">
                <a16:creationId xmlns:a16="http://schemas.microsoft.com/office/drawing/2014/main" id="{E5205A1B-427A-DC67-FD2E-3BD30BF97B4F}"/>
              </a:ext>
            </a:extLst>
          </p:cNvPr>
          <p:cNvPicPr>
            <a:picLocks noChangeAspect="1"/>
          </p:cNvPicPr>
          <p:nvPr/>
        </p:nvPicPr>
        <p:blipFill>
          <a:blip r:embed="rId4"/>
          <a:srcRect t="103" b="103"/>
          <a:stretch/>
        </p:blipFill>
        <p:spPr>
          <a:xfrm>
            <a:off x="1008671" y="1907628"/>
            <a:ext cx="2305739" cy="34466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TextBox 8">
            <a:extLst>
              <a:ext uri="{FF2B5EF4-FFF2-40B4-BE49-F238E27FC236}">
                <a16:creationId xmlns:a16="http://schemas.microsoft.com/office/drawing/2014/main" id="{37748312-11DC-3B25-6E35-9763CA793F34}"/>
              </a:ext>
            </a:extLst>
          </p:cNvPr>
          <p:cNvSpPr txBox="1"/>
          <p:nvPr/>
        </p:nvSpPr>
        <p:spPr>
          <a:xfrm>
            <a:off x="7962084" y="5468818"/>
            <a:ext cx="4187855" cy="89255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a:solidFill>
                  <a:srgbClr val="0A2147"/>
                </a:solidFill>
              </a:rPr>
              <a:t>Will Banik</a:t>
            </a:r>
            <a:endParaRPr lang="en-US" sz="2000" b="1">
              <a:solidFill>
                <a:srgbClr val="0A2147"/>
              </a:solidFill>
              <a:cs typeface="Arial"/>
            </a:endParaRPr>
          </a:p>
          <a:p>
            <a:pPr algn="ctr"/>
            <a:r>
              <a:rPr lang="en-US" sz="1600" b="1">
                <a:solidFill>
                  <a:srgbClr val="005DB9"/>
                </a:solidFill>
              </a:rPr>
              <a:t>WKJV River Crossing</a:t>
            </a:r>
          </a:p>
          <a:p>
            <a:pPr algn="ctr"/>
            <a:r>
              <a:rPr lang="en-US" sz="1600" b="1">
                <a:solidFill>
                  <a:srgbClr val="005DB9"/>
                </a:solidFill>
              </a:rPr>
              <a:t>Project Manager</a:t>
            </a:r>
            <a:endParaRPr lang="en-US" sz="1600" b="1">
              <a:solidFill>
                <a:srgbClr val="005DB9"/>
              </a:solidFill>
              <a:cs typeface="Arial"/>
            </a:endParaRPr>
          </a:p>
        </p:txBody>
      </p:sp>
      <p:pic>
        <p:nvPicPr>
          <p:cNvPr id="10" name="Picture 9">
            <a:extLst>
              <a:ext uri="{FF2B5EF4-FFF2-40B4-BE49-F238E27FC236}">
                <a16:creationId xmlns:a16="http://schemas.microsoft.com/office/drawing/2014/main" id="{776C7884-3685-4E8F-5BB5-165ED84C1A99}"/>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5900"/>
                    </a14:imgEffect>
                    <a14:imgEffect>
                      <a14:saturation sat="85000"/>
                    </a14:imgEffect>
                    <a14:imgEffect>
                      <a14:brightnessContrast bright="-5000" contrast="10000"/>
                    </a14:imgEffect>
                  </a14:imgLayer>
                </a14:imgProps>
              </a:ext>
            </a:extLst>
          </a:blip>
          <a:srcRect/>
          <a:stretch/>
        </p:blipFill>
        <p:spPr>
          <a:xfrm>
            <a:off x="8904535" y="1911782"/>
            <a:ext cx="2292371" cy="34549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631988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A0090-5771-9EF5-7BE8-5D75C5F75DA1}"/>
              </a:ext>
            </a:extLst>
          </p:cNvPr>
          <p:cNvSpPr>
            <a:spLocks noGrp="1"/>
          </p:cNvSpPr>
          <p:nvPr>
            <p:ph type="title"/>
          </p:nvPr>
        </p:nvSpPr>
        <p:spPr>
          <a:xfrm>
            <a:off x="838200" y="425926"/>
            <a:ext cx="10515600" cy="711835"/>
          </a:xfrm>
        </p:spPr>
        <p:txBody>
          <a:bodyPr/>
          <a:lstStyle/>
          <a:p>
            <a:r>
              <a:rPr lang="en-US">
                <a:solidFill>
                  <a:srgbClr val="FFFFFF"/>
                </a:solidFill>
                <a:latin typeface="Arial Black"/>
              </a:rPr>
              <a:t>AGENDA</a:t>
            </a:r>
            <a:endParaRPr lang="en-US">
              <a:solidFill>
                <a:srgbClr val="FFFFFF"/>
              </a:solidFill>
            </a:endParaRPr>
          </a:p>
        </p:txBody>
      </p:sp>
      <p:sp>
        <p:nvSpPr>
          <p:cNvPr id="14" name="Content Placeholder 13">
            <a:extLst>
              <a:ext uri="{FF2B5EF4-FFF2-40B4-BE49-F238E27FC236}">
                <a16:creationId xmlns:a16="http://schemas.microsoft.com/office/drawing/2014/main" id="{D6E4F2B9-2857-EC81-8D99-B3E37E337C9A}"/>
              </a:ext>
            </a:extLst>
          </p:cNvPr>
          <p:cNvSpPr>
            <a:spLocks noGrp="1"/>
          </p:cNvSpPr>
          <p:nvPr>
            <p:ph idx="1"/>
          </p:nvPr>
        </p:nvSpPr>
        <p:spPr/>
        <p:txBody>
          <a:bodyPr vert="horz" lIns="91440" tIns="45720" rIns="91440" bIns="45720" rtlCol="0" anchor="t">
            <a:noAutofit/>
          </a:bodyPr>
          <a:lstStyle/>
          <a:p>
            <a:r>
              <a:rPr lang="en-US" sz="2800">
                <a:latin typeface="Arial"/>
                <a:cs typeface="Arial"/>
              </a:rPr>
              <a:t>Background &amp; Project Overview</a:t>
            </a:r>
          </a:p>
          <a:p>
            <a:r>
              <a:rPr lang="en-US" sz="2800">
                <a:latin typeface="Arial"/>
                <a:cs typeface="Arial"/>
              </a:rPr>
              <a:t>Challenges</a:t>
            </a:r>
          </a:p>
        </p:txBody>
      </p:sp>
    </p:spTree>
    <p:extLst>
      <p:ext uri="{BB962C8B-B14F-4D97-AF65-F5344CB8AC3E}">
        <p14:creationId xmlns:p14="http://schemas.microsoft.com/office/powerpoint/2010/main" val="2695089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highway with many cars on it&#10;&#10;Description automatically generated with low confidence">
            <a:extLst>
              <a:ext uri="{FF2B5EF4-FFF2-40B4-BE49-F238E27FC236}">
                <a16:creationId xmlns:a16="http://schemas.microsoft.com/office/drawing/2014/main" id="{AA180EE3-5F40-B1B4-49E4-B1ECDE6F355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43846" y="2070635"/>
            <a:ext cx="2741291" cy="2743200"/>
          </a:xfrm>
          <a:prstGeom prst="ellipse">
            <a:avLst/>
          </a:prstGeom>
        </p:spPr>
      </p:pic>
      <p:sp>
        <p:nvSpPr>
          <p:cNvPr id="5" name="Title 4">
            <a:extLst>
              <a:ext uri="{FF2B5EF4-FFF2-40B4-BE49-F238E27FC236}">
                <a16:creationId xmlns:a16="http://schemas.microsoft.com/office/drawing/2014/main" id="{79F2B7C5-DB6E-B531-2B73-F9434262A5D4}"/>
              </a:ext>
            </a:extLst>
          </p:cNvPr>
          <p:cNvSpPr>
            <a:spLocks noGrp="1"/>
          </p:cNvSpPr>
          <p:nvPr>
            <p:ph type="ctrTitle"/>
          </p:nvPr>
        </p:nvSpPr>
        <p:spPr>
          <a:xfrm>
            <a:off x="4267200" y="2982039"/>
            <a:ext cx="7213903" cy="920392"/>
          </a:xfrm>
        </p:spPr>
        <p:txBody>
          <a:bodyPr anchor="ctr"/>
          <a:lstStyle/>
          <a:p>
            <a:r>
              <a:rPr lang="en-US"/>
              <a:t>BACKGROUND &amp; </a:t>
            </a:r>
            <a:br>
              <a:rPr lang="en-US"/>
            </a:br>
            <a:r>
              <a:rPr lang="en-US"/>
              <a:t>PROJECT OVERVIEW</a:t>
            </a:r>
          </a:p>
        </p:txBody>
      </p:sp>
    </p:spTree>
    <p:extLst>
      <p:ext uri="{BB962C8B-B14F-4D97-AF65-F5344CB8AC3E}">
        <p14:creationId xmlns:p14="http://schemas.microsoft.com/office/powerpoint/2010/main" val="1047146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2AB7C3C-7B1D-42E9-BCA0-912332E430D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67495" y="1371600"/>
            <a:ext cx="6878435" cy="475042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5" name="Picture 4">
            <a:extLst>
              <a:ext uri="{FF2B5EF4-FFF2-40B4-BE49-F238E27FC236}">
                <a16:creationId xmlns:a16="http://schemas.microsoft.com/office/drawing/2014/main" id="{DF5851C6-D64D-49B5-84A8-9B63EF59AEA5}"/>
              </a:ext>
            </a:extLst>
          </p:cNvPr>
          <p:cNvPicPr>
            <a:picLocks noChangeAspect="1"/>
          </p:cNvPicPr>
          <p:nvPr/>
        </p:nvPicPr>
        <p:blipFill>
          <a:blip r:embed="rId4"/>
          <a:stretch>
            <a:fillRect/>
          </a:stretch>
        </p:blipFill>
        <p:spPr>
          <a:xfrm>
            <a:off x="146070" y="130646"/>
            <a:ext cx="4902805" cy="5334876"/>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2876343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564920-FA23-4F12-BD70-6437BC762997}"/>
              </a:ext>
            </a:extLst>
          </p:cNvPr>
          <p:cNvPicPr>
            <a:picLocks noChangeAspect="1"/>
          </p:cNvPicPr>
          <p:nvPr/>
        </p:nvPicPr>
        <p:blipFill rotWithShape="1">
          <a:blip r:embed="rId3">
            <a:extLst>
              <a:ext uri="{28A0092B-C50C-407E-A947-70E740481C1C}">
                <a14:useLocalDpi xmlns:a14="http://schemas.microsoft.com/office/drawing/2010/main" val="0"/>
              </a:ext>
            </a:extLst>
          </a:blip>
          <a:srcRect t="20509"/>
          <a:stretch/>
        </p:blipFill>
        <p:spPr>
          <a:xfrm>
            <a:off x="20" y="1282"/>
            <a:ext cx="12191980" cy="6856718"/>
          </a:xfrm>
          <a:prstGeom prst="rect">
            <a:avLst/>
          </a:prstGeom>
        </p:spPr>
      </p:pic>
    </p:spTree>
    <p:extLst>
      <p:ext uri="{BB962C8B-B14F-4D97-AF65-F5344CB8AC3E}">
        <p14:creationId xmlns:p14="http://schemas.microsoft.com/office/powerpoint/2010/main" val="1531015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0DC9DB-5ED2-45F5-B8D4-03AF7F270A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7400" y="1905000"/>
            <a:ext cx="6019800" cy="4815840"/>
          </a:xfrm>
          <a:prstGeom prst="rect">
            <a:avLst/>
          </a:prstGeom>
        </p:spPr>
      </p:pic>
      <p:pic>
        <p:nvPicPr>
          <p:cNvPr id="5" name="Picture 4">
            <a:extLst>
              <a:ext uri="{FF2B5EF4-FFF2-40B4-BE49-F238E27FC236}">
                <a16:creationId xmlns:a16="http://schemas.microsoft.com/office/drawing/2014/main" id="{3282F0B7-BBCB-42EA-B345-ADBDA14B97DC}"/>
              </a:ext>
            </a:extLst>
          </p:cNvPr>
          <p:cNvPicPr>
            <a:picLocks noChangeAspect="1"/>
          </p:cNvPicPr>
          <p:nvPr/>
        </p:nvPicPr>
        <p:blipFill rotWithShape="1">
          <a:blip r:embed="rId4"/>
          <a:srcRect b="5507"/>
          <a:stretch/>
        </p:blipFill>
        <p:spPr>
          <a:xfrm>
            <a:off x="548640" y="25399"/>
            <a:ext cx="3505200" cy="4927601"/>
          </a:xfrm>
          <a:prstGeom prst="rect">
            <a:avLst/>
          </a:prstGeom>
        </p:spPr>
      </p:pic>
      <p:sp>
        <p:nvSpPr>
          <p:cNvPr id="8" name="TextBox 7">
            <a:extLst>
              <a:ext uri="{FF2B5EF4-FFF2-40B4-BE49-F238E27FC236}">
                <a16:creationId xmlns:a16="http://schemas.microsoft.com/office/drawing/2014/main" id="{8CAF1BB8-9CC0-4CA1-9042-318EA1D7487F}"/>
              </a:ext>
            </a:extLst>
          </p:cNvPr>
          <p:cNvSpPr txBox="1"/>
          <p:nvPr/>
        </p:nvSpPr>
        <p:spPr>
          <a:xfrm>
            <a:off x="434340" y="5089613"/>
            <a:ext cx="3733800"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Before: Three 12-feet lanes &amp; 5-feet shoulders</a:t>
            </a:r>
          </a:p>
        </p:txBody>
      </p:sp>
      <p:sp>
        <p:nvSpPr>
          <p:cNvPr id="9" name="TextBox 8">
            <a:extLst>
              <a:ext uri="{FF2B5EF4-FFF2-40B4-BE49-F238E27FC236}">
                <a16:creationId xmlns:a16="http://schemas.microsoft.com/office/drawing/2014/main" id="{CD168F44-B3D2-473F-8062-B05CDFB894D9}"/>
              </a:ext>
            </a:extLst>
          </p:cNvPr>
          <p:cNvSpPr txBox="1"/>
          <p:nvPr/>
        </p:nvSpPr>
        <p:spPr>
          <a:xfrm>
            <a:off x="7010400" y="346166"/>
            <a:ext cx="3733800" cy="184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Now: Four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11-feet lanes &amp;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1-foot shoulders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9307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12AB014D-CC26-B890-378B-28DDDA56C1D0}"/>
              </a:ext>
            </a:extLst>
          </p:cNvPr>
          <p:cNvSpPr>
            <a:spLocks noGrp="1"/>
          </p:cNvSpPr>
          <p:nvPr>
            <p:ph type="title"/>
          </p:nvPr>
        </p:nvSpPr>
        <p:spPr/>
        <p:txBody>
          <a:bodyPr/>
          <a:lstStyle/>
          <a:p>
            <a:r>
              <a:rPr lang="en-US">
                <a:solidFill>
                  <a:srgbClr val="FFFFFF"/>
                </a:solidFill>
                <a:latin typeface="Arial Black"/>
              </a:rPr>
              <a:t>BACKGROUND</a:t>
            </a:r>
            <a:endParaRPr lang="en-US">
              <a:solidFill>
                <a:srgbClr val="FFFFFF"/>
              </a:solidFill>
            </a:endParaRPr>
          </a:p>
        </p:txBody>
      </p:sp>
      <p:sp>
        <p:nvSpPr>
          <p:cNvPr id="4" name="Slide Number Placeholder 3">
            <a:extLst>
              <a:ext uri="{FF2B5EF4-FFF2-40B4-BE49-F238E27FC236}">
                <a16:creationId xmlns:a16="http://schemas.microsoft.com/office/drawing/2014/main" id="{BDFB9988-280A-D619-F9F1-F4A17F21FF2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EB98DD-AED7-CB4E-A308-5E99D971A9B7}" type="slidenum">
              <a:rPr kumimoji="0" lang="en-US" sz="9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pic>
        <p:nvPicPr>
          <p:cNvPr id="9" name="Picture 8" descr="A picture containing text&#10;&#10;Description automatically generated">
            <a:extLst>
              <a:ext uri="{FF2B5EF4-FFF2-40B4-BE49-F238E27FC236}">
                <a16:creationId xmlns:a16="http://schemas.microsoft.com/office/drawing/2014/main" id="{82187BDD-4159-66DA-9CFD-B6206B1DD2D0}"/>
              </a:ext>
            </a:extLst>
          </p:cNvPr>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7119784" y="1938139"/>
            <a:ext cx="1869730" cy="1558109"/>
          </a:xfrm>
          <a:prstGeom prst="rect">
            <a:avLst/>
          </a:prstGeom>
        </p:spPr>
      </p:pic>
      <p:pic>
        <p:nvPicPr>
          <p:cNvPr id="1032" name="Picture 8">
            <a:extLst>
              <a:ext uri="{FF2B5EF4-FFF2-40B4-BE49-F238E27FC236}">
                <a16:creationId xmlns:a16="http://schemas.microsoft.com/office/drawing/2014/main" id="{36E2EA29-928D-2B00-AE9A-DFF54D4405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93956" y="0"/>
            <a:ext cx="2698044" cy="6988683"/>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a:extLst>
              <a:ext uri="{FF2B5EF4-FFF2-40B4-BE49-F238E27FC236}">
                <a16:creationId xmlns:a16="http://schemas.microsoft.com/office/drawing/2014/main" id="{41AC98A5-190F-2DBF-DAE4-EF24D1905EE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41037" y="4094728"/>
            <a:ext cx="2854037" cy="2763272"/>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333A62F1-2434-5B98-3B3F-4D3F54164D96}"/>
              </a:ext>
            </a:extLst>
          </p:cNvPr>
          <p:cNvSpPr/>
          <p:nvPr/>
        </p:nvSpPr>
        <p:spPr>
          <a:xfrm>
            <a:off x="10252888" y="3127219"/>
            <a:ext cx="220980" cy="198120"/>
          </a:xfrm>
          <a:prstGeom prst="ellipse">
            <a:avLst/>
          </a:prstGeom>
          <a:solidFill>
            <a:srgbClr val="005DB6"/>
          </a:solidFill>
          <a:ln w="12700" cap="flat" cmpd="sng" algn="ctr">
            <a:solidFill>
              <a:srgbClr val="FFFFFF"/>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en-US"/>
          </a:p>
        </p:txBody>
      </p:sp>
      <p:sp>
        <p:nvSpPr>
          <p:cNvPr id="10" name="Rectangle: Rounded Corners 9">
            <a:extLst>
              <a:ext uri="{FF2B5EF4-FFF2-40B4-BE49-F238E27FC236}">
                <a16:creationId xmlns:a16="http://schemas.microsoft.com/office/drawing/2014/main" id="{C6C993EB-31DF-F9D0-012A-AE639AB5AAFE}"/>
              </a:ext>
            </a:extLst>
          </p:cNvPr>
          <p:cNvSpPr/>
          <p:nvPr/>
        </p:nvSpPr>
        <p:spPr>
          <a:xfrm>
            <a:off x="10547685" y="2989662"/>
            <a:ext cx="1235337" cy="473234"/>
          </a:xfrm>
          <a:prstGeom prst="roundRect">
            <a:avLst/>
          </a:prstGeom>
          <a:solidFill>
            <a:srgbClr val="005DB6"/>
          </a:solidFill>
          <a:ln w="12700" cap="flat" cmpd="sng" algn="ctr">
            <a:solidFill>
              <a:srgbClr val="FFFFFF"/>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r>
              <a:rPr lang="en-US" sz="1200" b="1">
                <a:solidFill>
                  <a:srgbClr val="FFFFFF"/>
                </a:solidFill>
              </a:rPr>
              <a:t>Brent Spence Bridge</a:t>
            </a:r>
          </a:p>
        </p:txBody>
      </p:sp>
      <p:sp>
        <p:nvSpPr>
          <p:cNvPr id="13" name="Oval 12">
            <a:extLst>
              <a:ext uri="{FF2B5EF4-FFF2-40B4-BE49-F238E27FC236}">
                <a16:creationId xmlns:a16="http://schemas.microsoft.com/office/drawing/2014/main" id="{71EE6925-AEE4-F9F8-18A2-42CDB09D7AB1}"/>
              </a:ext>
            </a:extLst>
          </p:cNvPr>
          <p:cNvSpPr/>
          <p:nvPr/>
        </p:nvSpPr>
        <p:spPr>
          <a:xfrm>
            <a:off x="8044661" y="6005406"/>
            <a:ext cx="220980" cy="198120"/>
          </a:xfrm>
          <a:prstGeom prst="ellipse">
            <a:avLst/>
          </a:prstGeom>
          <a:solidFill>
            <a:srgbClr val="005DB6"/>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en-US"/>
          </a:p>
        </p:txBody>
      </p:sp>
      <p:sp>
        <p:nvSpPr>
          <p:cNvPr id="14" name="Rectangle: Rounded Corners 13">
            <a:extLst>
              <a:ext uri="{FF2B5EF4-FFF2-40B4-BE49-F238E27FC236}">
                <a16:creationId xmlns:a16="http://schemas.microsoft.com/office/drawing/2014/main" id="{50A10F56-2A2C-4FE0-5093-C5D58D10319A}"/>
              </a:ext>
            </a:extLst>
          </p:cNvPr>
          <p:cNvSpPr/>
          <p:nvPr/>
        </p:nvSpPr>
        <p:spPr>
          <a:xfrm>
            <a:off x="8483341" y="5867849"/>
            <a:ext cx="1235337" cy="473234"/>
          </a:xfrm>
          <a:prstGeom prst="roundRect">
            <a:avLst/>
          </a:prstGeom>
          <a:solidFill>
            <a:srgbClr val="005DB6"/>
          </a:solidFill>
          <a:ln w="12700" cap="flat" cmpd="sng" algn="ctr">
            <a:solidFill>
              <a:srgbClr val="FFFFFF"/>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r>
              <a:rPr lang="en-US" sz="1200" b="1">
                <a:solidFill>
                  <a:srgbClr val="FFFFFF"/>
                </a:solidFill>
              </a:rPr>
              <a:t>Brent Spence Bridge</a:t>
            </a:r>
          </a:p>
        </p:txBody>
      </p:sp>
      <p:pic>
        <p:nvPicPr>
          <p:cNvPr id="1035" name="Picture 11" descr="Interstate 71 marker">
            <a:extLst>
              <a:ext uri="{FF2B5EF4-FFF2-40B4-BE49-F238E27FC236}">
                <a16:creationId xmlns:a16="http://schemas.microsoft.com/office/drawing/2014/main" id="{050557DB-FB5E-431A-C9AE-B8C690AC328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64576" y="4472940"/>
            <a:ext cx="790575" cy="79057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nterstate 75 marker">
            <a:extLst>
              <a:ext uri="{FF2B5EF4-FFF2-40B4-BE49-F238E27FC236}">
                <a16:creationId xmlns:a16="http://schemas.microsoft.com/office/drawing/2014/main" id="{993F6DC3-A539-C7BF-67E0-CDDFBCF8F1C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963274" y="174198"/>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A939EC8-A29C-AD2C-C18E-3CF0F325DAF2}"/>
              </a:ext>
            </a:extLst>
          </p:cNvPr>
          <p:cNvSpPr txBox="1"/>
          <p:nvPr/>
        </p:nvSpPr>
        <p:spPr>
          <a:xfrm>
            <a:off x="227263" y="1490580"/>
            <a:ext cx="7299156" cy="56015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0" i="0" u="none" strike="noStrike" baseline="0">
                <a:solidFill>
                  <a:srgbClr val="000000"/>
                </a:solidFill>
                <a:latin typeface="Arial"/>
                <a:ea typeface="Arial"/>
                <a:cs typeface="Arial"/>
              </a:rPr>
              <a:t>The Brent Spence Bridge Corridor </a:t>
            </a:r>
            <a:r>
              <a:rPr lang="en-US" sz="2000">
                <a:solidFill>
                  <a:srgbClr val="000000"/>
                </a:solidFill>
                <a:latin typeface="Arial"/>
                <a:ea typeface="Arial"/>
                <a:cs typeface="Arial"/>
              </a:rPr>
              <a:t>Project represents</a:t>
            </a:r>
            <a:r>
              <a:rPr lang="en-US" sz="2000" b="0" i="0" u="none" strike="noStrike" baseline="0">
                <a:solidFill>
                  <a:srgbClr val="000000"/>
                </a:solidFill>
                <a:latin typeface="Arial"/>
                <a:ea typeface="Arial"/>
                <a:cs typeface="Arial"/>
              </a:rPr>
              <a:t> one of the nation’s most </a:t>
            </a:r>
            <a:r>
              <a:rPr lang="en-US" sz="2000">
                <a:solidFill>
                  <a:srgbClr val="000000"/>
                </a:solidFill>
                <a:latin typeface="Arial"/>
                <a:ea typeface="Arial"/>
                <a:cs typeface="Arial"/>
              </a:rPr>
              <a:t>significant transportation</a:t>
            </a:r>
            <a:r>
              <a:rPr lang="en-US" sz="2000" b="0" i="0" u="none" strike="noStrike" baseline="0">
                <a:solidFill>
                  <a:srgbClr val="000000"/>
                </a:solidFill>
                <a:latin typeface="Arial"/>
                <a:ea typeface="Arial"/>
                <a:cs typeface="Arial"/>
              </a:rPr>
              <a:t> transformations</a:t>
            </a:r>
            <a:r>
              <a:rPr lang="en-US" sz="2000">
                <a:solidFill>
                  <a:srgbClr val="000000"/>
                </a:solidFill>
                <a:latin typeface="Arial"/>
                <a:ea typeface="Arial"/>
                <a:cs typeface="Arial"/>
              </a:rPr>
              <a:t>.</a:t>
            </a:r>
            <a:r>
              <a:rPr lang="en-US" sz="2000" b="0" i="0">
                <a:solidFill>
                  <a:srgbClr val="000000"/>
                </a:solidFill>
                <a:latin typeface="Arial"/>
                <a:ea typeface="Arial"/>
                <a:cs typeface="Arial"/>
              </a:rPr>
              <a:t>​</a:t>
            </a:r>
            <a:endParaRPr lang="en-US">
              <a:cs typeface="Arial" panose="020B0604020202020204"/>
            </a:endParaRPr>
          </a:p>
          <a:p>
            <a:pPr marL="342900" marR="19050" indent="-342900">
              <a:lnSpc>
                <a:spcPct val="120000"/>
              </a:lnSpc>
              <a:spcBef>
                <a:spcPts val="375"/>
              </a:spcBef>
              <a:buFont typeface="Arial"/>
              <a:buChar char="•"/>
            </a:pPr>
            <a:r>
              <a:rPr lang="en-US" sz="2000">
                <a:solidFill>
                  <a:schemeClr val="tx1">
                    <a:lumMod val="85000"/>
                    <a:lumOff val="15000"/>
                  </a:schemeClr>
                </a:solidFill>
                <a:latin typeface="Arial"/>
                <a:ea typeface="Arial"/>
                <a:cs typeface="Arial"/>
              </a:rPr>
              <a:t>The BSB Carries… </a:t>
            </a:r>
          </a:p>
          <a:p>
            <a:pPr marL="962025" marR="19050" lvl="1" indent="-457200">
              <a:lnSpc>
                <a:spcPct val="120000"/>
              </a:lnSpc>
              <a:spcBef>
                <a:spcPts val="375"/>
              </a:spcBef>
              <a:buFont typeface="Arial,Sans-Serif"/>
              <a:buChar char="•"/>
            </a:pPr>
            <a:r>
              <a:rPr lang="en-US" sz="2000">
                <a:solidFill>
                  <a:schemeClr val="tx1">
                    <a:lumMod val="85000"/>
                    <a:lumOff val="15000"/>
                  </a:schemeClr>
                </a:solidFill>
                <a:latin typeface="Arial"/>
                <a:ea typeface="Arial"/>
                <a:cs typeface="Arial"/>
              </a:rPr>
              <a:t>Nearly 3% Of The Nation’s GDP</a:t>
            </a:r>
          </a:p>
          <a:p>
            <a:pPr marL="962025" marR="19050" lvl="1" indent="-457200">
              <a:lnSpc>
                <a:spcPct val="120000"/>
              </a:lnSpc>
              <a:spcBef>
                <a:spcPts val="375"/>
              </a:spcBef>
              <a:buFont typeface="Arial,Sans-Serif"/>
              <a:buChar char="•"/>
            </a:pPr>
            <a:r>
              <a:rPr lang="en-US" sz="2000" b="0" i="0" u="none" strike="noStrike" baseline="0">
                <a:solidFill>
                  <a:schemeClr val="tx1">
                    <a:lumMod val="85000"/>
                    <a:lumOff val="15000"/>
                  </a:schemeClr>
                </a:solidFill>
                <a:latin typeface="Arial"/>
                <a:ea typeface="Arial"/>
                <a:cs typeface="Arial"/>
              </a:rPr>
              <a:t>$1</a:t>
            </a:r>
            <a:r>
              <a:rPr lang="en-US" sz="2000">
                <a:solidFill>
                  <a:schemeClr val="tx1">
                    <a:lumMod val="85000"/>
                    <a:lumOff val="15000"/>
                  </a:schemeClr>
                </a:solidFill>
                <a:latin typeface="Arial"/>
                <a:ea typeface="Arial"/>
                <a:cs typeface="Arial"/>
              </a:rPr>
              <a:t>+ Billion Daily in Freight</a:t>
            </a:r>
          </a:p>
          <a:p>
            <a:pPr marL="342900" indent="-342900">
              <a:lnSpc>
                <a:spcPct val="120000"/>
              </a:lnSpc>
              <a:buFont typeface="Arial"/>
              <a:buChar char="•"/>
            </a:pPr>
            <a:r>
              <a:rPr lang="en-US" sz="2000">
                <a:solidFill>
                  <a:schemeClr val="tx1">
                    <a:lumMod val="85000"/>
                    <a:lumOff val="15000"/>
                  </a:schemeClr>
                </a:solidFill>
                <a:latin typeface="Arial"/>
                <a:ea typeface="Arial"/>
                <a:cs typeface="Arial"/>
              </a:rPr>
              <a:t>The BSB Connects To….. The Port Of Cincinnati</a:t>
            </a:r>
            <a:endParaRPr lang="en-US" sz="2000" b="0" i="0">
              <a:solidFill>
                <a:schemeClr val="tx1">
                  <a:lumMod val="85000"/>
                  <a:lumOff val="15000"/>
                </a:schemeClr>
              </a:solidFill>
              <a:latin typeface="Arial"/>
              <a:ea typeface="Arial"/>
              <a:cs typeface="Arial"/>
            </a:endParaRPr>
          </a:p>
          <a:p>
            <a:pPr marL="342900" indent="-342900">
              <a:lnSpc>
                <a:spcPct val="120000"/>
              </a:lnSpc>
              <a:buFont typeface="Arial"/>
              <a:buChar char="•"/>
            </a:pPr>
            <a:r>
              <a:rPr lang="en-US" sz="2000">
                <a:solidFill>
                  <a:schemeClr val="tx1">
                    <a:lumMod val="85000"/>
                    <a:lumOff val="15000"/>
                  </a:schemeClr>
                </a:solidFill>
                <a:latin typeface="Arial"/>
                <a:ea typeface="Arial"/>
                <a:cs typeface="Arial"/>
              </a:rPr>
              <a:t>The BSB Connects To…. </a:t>
            </a:r>
            <a:r>
              <a:rPr lang="en-US" sz="2000" b="0" i="0" u="none" strike="noStrike" baseline="0">
                <a:solidFill>
                  <a:schemeClr val="tx1">
                    <a:lumMod val="85000"/>
                    <a:lumOff val="15000"/>
                  </a:schemeClr>
                </a:solidFill>
                <a:latin typeface="Arial"/>
                <a:ea typeface="Arial"/>
                <a:cs typeface="Arial"/>
              </a:rPr>
              <a:t>CVG</a:t>
            </a:r>
            <a:endParaRPr lang="en-US" sz="2000">
              <a:solidFill>
                <a:schemeClr val="tx1">
                  <a:lumMod val="85000"/>
                  <a:lumOff val="15000"/>
                </a:schemeClr>
              </a:solidFill>
              <a:latin typeface="Arial"/>
              <a:ea typeface="Arial"/>
              <a:cs typeface="Arial"/>
            </a:endParaRPr>
          </a:p>
          <a:p>
            <a:pPr marL="914400" lvl="1" indent="-457200">
              <a:lnSpc>
                <a:spcPct val="120000"/>
              </a:lnSpc>
              <a:buFont typeface="Arial,Sans-Serif"/>
              <a:buChar char="•"/>
            </a:pPr>
            <a:r>
              <a:rPr lang="en-US" sz="2000">
                <a:solidFill>
                  <a:srgbClr val="000E29"/>
                </a:solidFill>
                <a:latin typeface="Arial"/>
                <a:ea typeface="Arial"/>
                <a:cs typeface="Arial"/>
              </a:rPr>
              <a:t>7th</a:t>
            </a:r>
            <a:r>
              <a:rPr lang="en-US" sz="2000" b="0" i="0" u="none" strike="noStrike" baseline="0">
                <a:solidFill>
                  <a:srgbClr val="000E29"/>
                </a:solidFill>
                <a:latin typeface="Arial"/>
                <a:ea typeface="Arial"/>
                <a:cs typeface="Arial"/>
              </a:rPr>
              <a:t> largest cargo airport </a:t>
            </a:r>
            <a:r>
              <a:rPr lang="en-US" sz="2000">
                <a:solidFill>
                  <a:srgbClr val="000E29"/>
                </a:solidFill>
                <a:latin typeface="Arial"/>
                <a:ea typeface="Arial"/>
                <a:cs typeface="Arial"/>
              </a:rPr>
              <a:t>in North</a:t>
            </a:r>
            <a:r>
              <a:rPr lang="en-US" sz="2000" b="0" i="0" u="none" strike="noStrike" baseline="0">
                <a:solidFill>
                  <a:srgbClr val="000E29"/>
                </a:solidFill>
                <a:latin typeface="Arial"/>
                <a:ea typeface="Arial"/>
                <a:cs typeface="Arial"/>
              </a:rPr>
              <a:t> America </a:t>
            </a:r>
            <a:r>
              <a:rPr lang="en-US" sz="2000">
                <a:solidFill>
                  <a:srgbClr val="000E29"/>
                </a:solidFill>
                <a:latin typeface="Arial"/>
                <a:ea typeface="Arial"/>
                <a:cs typeface="Arial"/>
              </a:rPr>
              <a:t>(2025)</a:t>
            </a:r>
            <a:endParaRPr lang="en-US" sz="2000">
              <a:solidFill>
                <a:srgbClr val="000000"/>
              </a:solidFill>
              <a:latin typeface="Arial"/>
              <a:ea typeface="Arial"/>
              <a:cs typeface="Arial"/>
            </a:endParaRPr>
          </a:p>
          <a:p>
            <a:pPr marL="914400" lvl="1" indent="-457200">
              <a:lnSpc>
                <a:spcPct val="120000"/>
              </a:lnSpc>
              <a:buFont typeface="Arial,Sans-Serif"/>
              <a:buChar char="•"/>
            </a:pPr>
            <a:r>
              <a:rPr lang="en-US" sz="2000">
                <a:solidFill>
                  <a:schemeClr val="tx1">
                    <a:lumMod val="85000"/>
                    <a:lumOff val="15000"/>
                  </a:schemeClr>
                </a:solidFill>
                <a:latin typeface="Arial"/>
                <a:ea typeface="Arial"/>
                <a:cs typeface="Arial"/>
              </a:rPr>
              <a:t>Home to dual cargo hubs: Amazon Air Hub &amp; DHL Express Global Superhub</a:t>
            </a:r>
          </a:p>
          <a:p>
            <a:endParaRPr lang="en-US" sz="1600">
              <a:solidFill>
                <a:srgbClr val="000000"/>
              </a:solidFill>
              <a:latin typeface="Arial"/>
              <a:ea typeface="Arial"/>
              <a:cs typeface="Arial"/>
            </a:endParaRPr>
          </a:p>
          <a:p>
            <a:r>
              <a:rPr lang="en-US" sz="2000" b="0" i="0" u="none" strike="noStrike" baseline="0">
                <a:solidFill>
                  <a:srgbClr val="000000"/>
                </a:solidFill>
                <a:latin typeface="Arial"/>
                <a:ea typeface="Arial"/>
                <a:cs typeface="Arial"/>
              </a:rPr>
              <a:t>The Project will:</a:t>
            </a:r>
            <a:r>
              <a:rPr lang="en-US" sz="2000" b="0" i="0">
                <a:solidFill>
                  <a:srgbClr val="000000"/>
                </a:solidFill>
                <a:latin typeface="Arial"/>
                <a:ea typeface="Arial"/>
                <a:cs typeface="Arial"/>
              </a:rPr>
              <a:t>​</a:t>
            </a:r>
            <a:endParaRPr lang="en-US" sz="2000">
              <a:cs typeface="Arial"/>
            </a:endParaRPr>
          </a:p>
          <a:p>
            <a:pPr marL="228600" lvl="1" indent="-228600">
              <a:buFont typeface=""/>
              <a:buChar char="•"/>
            </a:pPr>
            <a:r>
              <a:rPr lang="en-US" sz="2000" b="0" i="0" u="none" strike="noStrike" baseline="0">
                <a:solidFill>
                  <a:srgbClr val="000000"/>
                </a:solidFill>
                <a:latin typeface="Arial"/>
                <a:ea typeface="Arial"/>
                <a:cs typeface="Arial"/>
              </a:rPr>
              <a:t>Address one of the most severe traffic bottlenecks in </a:t>
            </a:r>
            <a:r>
              <a:rPr lang="en-US" sz="2000">
                <a:solidFill>
                  <a:srgbClr val="000000"/>
                </a:solidFill>
                <a:latin typeface="Arial"/>
                <a:ea typeface="Arial"/>
                <a:cs typeface="Arial"/>
              </a:rPr>
              <a:t>the country</a:t>
            </a:r>
            <a:r>
              <a:rPr lang="en-US" sz="2000" b="0" i="0">
                <a:solidFill>
                  <a:srgbClr val="000000"/>
                </a:solidFill>
                <a:latin typeface="Arial"/>
                <a:ea typeface="Arial"/>
                <a:cs typeface="Arial"/>
              </a:rPr>
              <a:t>​</a:t>
            </a:r>
          </a:p>
          <a:p>
            <a:pPr marL="228600" lvl="1" indent="-228600" algn="l" rtl="0">
              <a:buFont typeface=""/>
              <a:buChar char="•"/>
            </a:pPr>
            <a:r>
              <a:rPr lang="en-US" sz="2000" b="0" i="0" u="none" strike="noStrike" baseline="0">
                <a:solidFill>
                  <a:srgbClr val="000000"/>
                </a:solidFill>
                <a:latin typeface="Arial"/>
                <a:ea typeface="Arial"/>
                <a:cs typeface="Arial"/>
              </a:rPr>
              <a:t>Reshape how Ohio and Kentucky move, connect and grow</a:t>
            </a:r>
            <a:r>
              <a:rPr lang="en-US" sz="2000" b="0" i="0">
                <a:solidFill>
                  <a:srgbClr val="000000"/>
                </a:solidFill>
                <a:latin typeface="Arial"/>
                <a:ea typeface="Arial"/>
                <a:cs typeface="Arial"/>
              </a:rPr>
              <a:t>​</a:t>
            </a:r>
          </a:p>
          <a:p>
            <a:pPr algn="ctr"/>
            <a:endParaRPr lang="en-US" sz="1600">
              <a:cs typeface="Arial"/>
            </a:endParaRPr>
          </a:p>
        </p:txBody>
      </p:sp>
    </p:spTree>
    <p:extLst>
      <p:ext uri="{BB962C8B-B14F-4D97-AF65-F5344CB8AC3E}">
        <p14:creationId xmlns:p14="http://schemas.microsoft.com/office/powerpoint/2010/main" val="3177080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21ACD0-6A30-E472-5341-0AFE7A05EE94}"/>
              </a:ext>
            </a:extLst>
          </p:cNvPr>
          <p:cNvSpPr>
            <a:spLocks noGrp="1"/>
          </p:cNvSpPr>
          <p:nvPr>
            <p:ph type="title"/>
          </p:nvPr>
        </p:nvSpPr>
        <p:spPr>
          <a:xfrm>
            <a:off x="275272" y="-2094"/>
            <a:ext cx="11641456" cy="825817"/>
          </a:xfrm>
        </p:spPr>
        <p:txBody>
          <a:bodyPr/>
          <a:lstStyle/>
          <a:p>
            <a:r>
              <a:rPr lang="en-US">
                <a:latin typeface="Arial Black"/>
              </a:rPr>
              <a:t>CORRIDOR OVERVIEW</a:t>
            </a:r>
            <a:endParaRPr lang="en-US"/>
          </a:p>
        </p:txBody>
      </p:sp>
      <p:sp>
        <p:nvSpPr>
          <p:cNvPr id="5" name="Content Placeholder 4">
            <a:extLst>
              <a:ext uri="{FF2B5EF4-FFF2-40B4-BE49-F238E27FC236}">
                <a16:creationId xmlns:a16="http://schemas.microsoft.com/office/drawing/2014/main" id="{59178BC3-7796-EE65-316D-F0987142C185}"/>
              </a:ext>
            </a:extLst>
          </p:cNvPr>
          <p:cNvSpPr>
            <a:spLocks noGrp="1"/>
          </p:cNvSpPr>
          <p:nvPr>
            <p:ph idx="1"/>
          </p:nvPr>
        </p:nvSpPr>
        <p:spPr>
          <a:xfrm>
            <a:off x="276225" y="792333"/>
            <a:ext cx="6421803" cy="5608320"/>
          </a:xfrm>
        </p:spPr>
        <p:txBody>
          <a:bodyPr>
            <a:normAutofit/>
          </a:bodyPr>
          <a:lstStyle/>
          <a:p>
            <a:pPr>
              <a:spcBef>
                <a:spcPts val="1200"/>
              </a:spcBef>
            </a:pPr>
            <a:r>
              <a:rPr lang="en-US">
                <a:latin typeface="+mn-lt"/>
              </a:rPr>
              <a:t>8-mile corridor from Dixie Highway (KY) to the Western Hills Viaduct (OH)</a:t>
            </a:r>
          </a:p>
          <a:p>
            <a:pPr lvl="1"/>
            <a:r>
              <a:rPr lang="en-US">
                <a:latin typeface="+mn-lt"/>
              </a:rPr>
              <a:t>5 miles of I-71/I-75 in KY</a:t>
            </a:r>
          </a:p>
          <a:p>
            <a:pPr lvl="1"/>
            <a:r>
              <a:rPr lang="en-US">
                <a:latin typeface="+mn-lt"/>
              </a:rPr>
              <a:t>3 miles of I-75 in OH</a:t>
            </a:r>
          </a:p>
          <a:p>
            <a:pPr>
              <a:spcBef>
                <a:spcPts val="1200"/>
              </a:spcBef>
            </a:pPr>
            <a:r>
              <a:rPr lang="en-US">
                <a:latin typeface="+mn-lt"/>
              </a:rPr>
              <a:t>Widen I-71/I-75</a:t>
            </a:r>
          </a:p>
          <a:p>
            <a:pPr>
              <a:spcBef>
                <a:spcPts val="1200"/>
              </a:spcBef>
            </a:pPr>
            <a:r>
              <a:rPr lang="en-US">
                <a:latin typeface="+mn-lt"/>
              </a:rPr>
              <a:t>Rebuild all overpass bridges and interchanges</a:t>
            </a:r>
          </a:p>
          <a:p>
            <a:pPr>
              <a:spcBef>
                <a:spcPts val="1200"/>
              </a:spcBef>
            </a:pPr>
            <a:r>
              <a:rPr lang="en-US">
                <a:latin typeface="+mn-lt"/>
              </a:rPr>
              <a:t>Build a collector-distributor system between Covington and Cincinnati </a:t>
            </a:r>
          </a:p>
          <a:p>
            <a:r>
              <a:rPr lang="en-US"/>
              <a:t>Update the existing Brent Spence Bridge</a:t>
            </a:r>
          </a:p>
          <a:p>
            <a:pPr lvl="1"/>
            <a:r>
              <a:rPr lang="en-US"/>
              <a:t>Rehabilitate the structure</a:t>
            </a:r>
          </a:p>
          <a:p>
            <a:pPr lvl="1"/>
            <a:r>
              <a:rPr lang="en-US"/>
              <a:t>3 lanes on each deck</a:t>
            </a:r>
          </a:p>
          <a:p>
            <a:pPr lvl="1"/>
            <a:r>
              <a:rPr lang="en-US"/>
              <a:t>Inside/outside shoulders</a:t>
            </a:r>
          </a:p>
          <a:p>
            <a:pPr lvl="1"/>
            <a:r>
              <a:rPr lang="en-US"/>
              <a:t>Carry local traffic</a:t>
            </a:r>
          </a:p>
          <a:p>
            <a:r>
              <a:rPr lang="en-US"/>
              <a:t>Build new companion bridge</a:t>
            </a:r>
          </a:p>
          <a:p>
            <a:pPr lvl="1"/>
            <a:r>
              <a:rPr lang="en-US"/>
              <a:t>West of existing Brent Spence Bridge</a:t>
            </a:r>
          </a:p>
          <a:p>
            <a:pPr lvl="1"/>
            <a:r>
              <a:rPr lang="en-US"/>
              <a:t>5 lanes on each deck</a:t>
            </a:r>
          </a:p>
          <a:p>
            <a:pPr lvl="1"/>
            <a:r>
              <a:rPr lang="en-US"/>
              <a:t>Carry interstate traffic</a:t>
            </a:r>
          </a:p>
          <a:p>
            <a:pPr>
              <a:spcBef>
                <a:spcPts val="1200"/>
              </a:spcBef>
            </a:pPr>
            <a:endParaRPr lang="en-US"/>
          </a:p>
        </p:txBody>
      </p:sp>
      <p:sp>
        <p:nvSpPr>
          <p:cNvPr id="2" name="Slide Number Placeholder 3">
            <a:extLst>
              <a:ext uri="{FF2B5EF4-FFF2-40B4-BE49-F238E27FC236}">
                <a16:creationId xmlns:a16="http://schemas.microsoft.com/office/drawing/2014/main" id="{6637326C-3F62-52EB-5DD3-7D5A83D2EB5D}"/>
              </a:ext>
            </a:extLst>
          </p:cNvPr>
          <p:cNvSpPr>
            <a:spLocks noGrp="1"/>
          </p:cNvSpPr>
          <p:nvPr>
            <p:ph type="sldNum" sz="quarter" idx="12"/>
          </p:nvPr>
        </p:nvSpPr>
        <p:spPr>
          <a:xfrm>
            <a:off x="11546806" y="6452558"/>
            <a:ext cx="382905" cy="244787"/>
          </a:xfrm>
        </p:spPr>
        <p:txBody>
          <a:bodyPr/>
          <a:lstStyle/>
          <a:p>
            <a:fld id="{62EB98DD-AED7-CB4E-A308-5E99D971A9B7}" type="slidenum">
              <a:rPr lang="en-US" smtClean="0"/>
              <a:pPr/>
              <a:t>9</a:t>
            </a:fld>
            <a:endParaRPr lang="en-US"/>
          </a:p>
        </p:txBody>
      </p:sp>
      <p:grpSp>
        <p:nvGrpSpPr>
          <p:cNvPr id="3" name="Group 2">
            <a:extLst>
              <a:ext uri="{FF2B5EF4-FFF2-40B4-BE49-F238E27FC236}">
                <a16:creationId xmlns:a16="http://schemas.microsoft.com/office/drawing/2014/main" id="{5D126A05-A525-27F3-782E-C1B6E929074E}"/>
              </a:ext>
            </a:extLst>
          </p:cNvPr>
          <p:cNvGrpSpPr/>
          <p:nvPr/>
        </p:nvGrpSpPr>
        <p:grpSpPr>
          <a:xfrm>
            <a:off x="6861995" y="0"/>
            <a:ext cx="5331618" cy="6836794"/>
            <a:chOff x="5776357" y="0"/>
            <a:chExt cx="5882971" cy="7543800"/>
          </a:xfrm>
        </p:grpSpPr>
        <p:pic>
          <p:nvPicPr>
            <p:cNvPr id="6" name="Picture 5">
              <a:extLst>
                <a:ext uri="{FF2B5EF4-FFF2-40B4-BE49-F238E27FC236}">
                  <a16:creationId xmlns:a16="http://schemas.microsoft.com/office/drawing/2014/main" id="{768823D0-9121-799F-A25E-1C28B06FB09F}"/>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776357" y="0"/>
              <a:ext cx="5882971" cy="7543800"/>
            </a:xfrm>
            <a:prstGeom prst="rect">
              <a:avLst/>
            </a:prstGeom>
          </p:spPr>
        </p:pic>
        <p:sp>
          <p:nvSpPr>
            <p:cNvPr id="7" name="Freeform: Shape 6">
              <a:extLst>
                <a:ext uri="{FF2B5EF4-FFF2-40B4-BE49-F238E27FC236}">
                  <a16:creationId xmlns:a16="http://schemas.microsoft.com/office/drawing/2014/main" id="{FEE109FD-5405-6F14-1EC1-450F4458A459}"/>
                </a:ext>
              </a:extLst>
            </p:cNvPr>
            <p:cNvSpPr/>
            <p:nvPr/>
          </p:nvSpPr>
          <p:spPr>
            <a:xfrm>
              <a:off x="7677360" y="896501"/>
              <a:ext cx="528638" cy="30956"/>
            </a:xfrm>
            <a:custGeom>
              <a:avLst/>
              <a:gdLst>
                <a:gd name="connsiteX0" fmla="*/ 0 w 528638"/>
                <a:gd name="connsiteY0" fmla="*/ 35719 h 35719"/>
                <a:gd name="connsiteX1" fmla="*/ 228600 w 528638"/>
                <a:gd name="connsiteY1" fmla="*/ 0 h 35719"/>
                <a:gd name="connsiteX2" fmla="*/ 528638 w 528638"/>
                <a:gd name="connsiteY2" fmla="*/ 28575 h 35719"/>
                <a:gd name="connsiteX0" fmla="*/ 0 w 528638"/>
                <a:gd name="connsiteY0" fmla="*/ 35719 h 35719"/>
                <a:gd name="connsiteX1" fmla="*/ 228600 w 528638"/>
                <a:gd name="connsiteY1" fmla="*/ 0 h 35719"/>
                <a:gd name="connsiteX2" fmla="*/ 528638 w 528638"/>
                <a:gd name="connsiteY2" fmla="*/ 28575 h 35719"/>
                <a:gd name="connsiteX0" fmla="*/ 0 w 528638"/>
                <a:gd name="connsiteY0" fmla="*/ 30956 h 30956"/>
                <a:gd name="connsiteX1" fmla="*/ 230981 w 528638"/>
                <a:gd name="connsiteY1" fmla="*/ 0 h 30956"/>
                <a:gd name="connsiteX2" fmla="*/ 528638 w 528638"/>
                <a:gd name="connsiteY2" fmla="*/ 23812 h 30956"/>
              </a:gdLst>
              <a:ahLst/>
              <a:cxnLst>
                <a:cxn ang="0">
                  <a:pos x="connsiteX0" y="connsiteY0"/>
                </a:cxn>
                <a:cxn ang="0">
                  <a:pos x="connsiteX1" y="connsiteY1"/>
                </a:cxn>
                <a:cxn ang="0">
                  <a:pos x="connsiteX2" y="connsiteY2"/>
                </a:cxn>
              </a:cxnLst>
              <a:rect l="l" t="t" r="r" b="b"/>
              <a:pathLst>
                <a:path w="528638" h="30956">
                  <a:moveTo>
                    <a:pt x="0" y="30956"/>
                  </a:moveTo>
                  <a:lnTo>
                    <a:pt x="230981" y="0"/>
                  </a:lnTo>
                  <a:lnTo>
                    <a:pt x="528638" y="23812"/>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38148C17-D7BC-A264-5882-6493793FDD14}"/>
                </a:ext>
              </a:extLst>
            </p:cNvPr>
            <p:cNvSpPr/>
            <p:nvPr/>
          </p:nvSpPr>
          <p:spPr>
            <a:xfrm>
              <a:off x="8306010" y="929837"/>
              <a:ext cx="76200" cy="4762"/>
            </a:xfrm>
            <a:custGeom>
              <a:avLst/>
              <a:gdLst>
                <a:gd name="connsiteX0" fmla="*/ 0 w 76200"/>
                <a:gd name="connsiteY0" fmla="*/ 0 h 4762"/>
                <a:gd name="connsiteX1" fmla="*/ 76200 w 76200"/>
                <a:gd name="connsiteY1" fmla="*/ 4762 h 4762"/>
              </a:gdLst>
              <a:ahLst/>
              <a:cxnLst>
                <a:cxn ang="0">
                  <a:pos x="connsiteX0" y="connsiteY0"/>
                </a:cxn>
                <a:cxn ang="0">
                  <a:pos x="connsiteX1" y="connsiteY1"/>
                </a:cxn>
              </a:cxnLst>
              <a:rect l="l" t="t" r="r" b="b"/>
              <a:pathLst>
                <a:path w="76200" h="4762">
                  <a:moveTo>
                    <a:pt x="0" y="0"/>
                  </a:moveTo>
                  <a:lnTo>
                    <a:pt x="76200" y="4762"/>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43783926-8A5E-1613-A00B-EAC1327E759E}"/>
                </a:ext>
              </a:extLst>
            </p:cNvPr>
            <p:cNvSpPr/>
            <p:nvPr/>
          </p:nvSpPr>
          <p:spPr>
            <a:xfrm rot="156089">
              <a:off x="8386801" y="902595"/>
              <a:ext cx="0" cy="64008"/>
            </a:xfrm>
            <a:custGeom>
              <a:avLst/>
              <a:gdLst>
                <a:gd name="connsiteX0" fmla="*/ 0 w 0"/>
                <a:gd name="connsiteY0" fmla="*/ 0 h 54769"/>
                <a:gd name="connsiteX1" fmla="*/ 0 w 0"/>
                <a:gd name="connsiteY1" fmla="*/ 54769 h 54769"/>
              </a:gdLst>
              <a:ahLst/>
              <a:cxnLst>
                <a:cxn ang="0">
                  <a:pos x="connsiteX0" y="connsiteY0"/>
                </a:cxn>
                <a:cxn ang="0">
                  <a:pos x="connsiteX1" y="connsiteY1"/>
                </a:cxn>
              </a:cxnLst>
              <a:rect l="l" t="t" r="r" b="b"/>
              <a:pathLst>
                <a:path h="54769">
                  <a:moveTo>
                    <a:pt x="0" y="0"/>
                  </a:moveTo>
                  <a:lnTo>
                    <a:pt x="0" y="54769"/>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35465B2-EBBE-0016-7FDA-B1F11ADDF411}"/>
                </a:ext>
              </a:extLst>
            </p:cNvPr>
            <p:cNvSpPr/>
            <p:nvPr/>
          </p:nvSpPr>
          <p:spPr>
            <a:xfrm>
              <a:off x="7125253" y="1034789"/>
              <a:ext cx="1080745" cy="215444"/>
            </a:xfrm>
            <a:prstGeom prst="rect">
              <a:avLst/>
            </a:prstGeom>
            <a:noFill/>
          </p:spPr>
          <p:txBody>
            <a:bodyPr wrap="none" lIns="91440" tIns="45720" rIns="91440" bIns="45720">
              <a:spAutoFit/>
            </a:bodyPr>
            <a:lstStyle/>
            <a:p>
              <a:pPr algn="ctr"/>
              <a:r>
                <a:rPr lang="en-US" sz="800" b="0" cap="none" spc="0">
                  <a:ln w="0"/>
                  <a:solidFill>
                    <a:schemeClr val="tx1"/>
                  </a:solidFill>
                  <a:effectLst>
                    <a:outerShdw blurRad="38100" dist="19050" dir="2700000" algn="tl" rotWithShape="0">
                      <a:schemeClr val="dk1">
                        <a:alpha val="40000"/>
                      </a:schemeClr>
                    </a:outerShdw>
                  </a:effectLst>
                </a:rPr>
                <a:t>Western Hills Viaduct</a:t>
              </a:r>
            </a:p>
          </p:txBody>
        </p:sp>
        <p:sp>
          <p:nvSpPr>
            <p:cNvPr id="12" name="Freeform: Shape 11">
              <a:extLst>
                <a:ext uri="{FF2B5EF4-FFF2-40B4-BE49-F238E27FC236}">
                  <a16:creationId xmlns:a16="http://schemas.microsoft.com/office/drawing/2014/main" id="{717D9C9E-73E9-8F1C-5E3F-17380C38C270}"/>
                </a:ext>
              </a:extLst>
            </p:cNvPr>
            <p:cNvSpPr/>
            <p:nvPr/>
          </p:nvSpPr>
          <p:spPr>
            <a:xfrm rot="21217270">
              <a:off x="7795295" y="906709"/>
              <a:ext cx="103365" cy="165535"/>
            </a:xfrm>
            <a:custGeom>
              <a:avLst/>
              <a:gdLst>
                <a:gd name="connsiteX0" fmla="*/ 0 w 50800"/>
                <a:gd name="connsiteY0" fmla="*/ 127000 h 127000"/>
                <a:gd name="connsiteX1" fmla="*/ 50800 w 50800"/>
                <a:gd name="connsiteY1" fmla="*/ 0 h 127000"/>
              </a:gdLst>
              <a:ahLst/>
              <a:cxnLst>
                <a:cxn ang="0">
                  <a:pos x="connsiteX0" y="connsiteY0"/>
                </a:cxn>
                <a:cxn ang="0">
                  <a:pos x="connsiteX1" y="connsiteY1"/>
                </a:cxn>
              </a:cxnLst>
              <a:rect l="l" t="t" r="r" b="b"/>
              <a:pathLst>
                <a:path w="50800" h="127000">
                  <a:moveTo>
                    <a:pt x="0" y="127000"/>
                  </a:moveTo>
                  <a:lnTo>
                    <a:pt x="50800" y="0"/>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B0F671A-E579-6A70-3706-4DF4B94F294E}"/>
                </a:ext>
              </a:extLst>
            </p:cNvPr>
            <p:cNvSpPr/>
            <p:nvPr/>
          </p:nvSpPr>
          <p:spPr>
            <a:xfrm rot="306332">
              <a:off x="8555665" y="2081342"/>
              <a:ext cx="819456" cy="200055"/>
            </a:xfrm>
            <a:prstGeom prst="rect">
              <a:avLst/>
            </a:prstGeom>
            <a:noFill/>
          </p:spPr>
          <p:txBody>
            <a:bodyPr wrap="none" lIns="91440" tIns="45720" rIns="91440" bIns="45720">
              <a:spAutoFit/>
            </a:bodyPr>
            <a:lstStyle/>
            <a:p>
              <a:pPr algn="ctr"/>
              <a:r>
                <a:rPr lang="en-US" sz="700" b="0" cap="none" spc="0">
                  <a:ln w="0"/>
                  <a:solidFill>
                    <a:srgbClr val="545454"/>
                  </a:solidFill>
                  <a:effectLst>
                    <a:glow rad="101600">
                      <a:schemeClr val="bg1">
                        <a:alpha val="60000"/>
                      </a:schemeClr>
                    </a:glow>
                  </a:effectLst>
                </a:rPr>
                <a:t>Ezzard Charles Dr</a:t>
              </a:r>
            </a:p>
          </p:txBody>
        </p:sp>
        <p:sp>
          <p:nvSpPr>
            <p:cNvPr id="14" name="Rectangle 13">
              <a:extLst>
                <a:ext uri="{FF2B5EF4-FFF2-40B4-BE49-F238E27FC236}">
                  <a16:creationId xmlns:a16="http://schemas.microsoft.com/office/drawing/2014/main" id="{19D96EDC-CE52-5BF9-EDBA-44BA2D8D77DE}"/>
                </a:ext>
              </a:extLst>
            </p:cNvPr>
            <p:cNvSpPr/>
            <p:nvPr/>
          </p:nvSpPr>
          <p:spPr>
            <a:xfrm rot="21433924">
              <a:off x="9304901" y="4315143"/>
              <a:ext cx="500458" cy="200055"/>
            </a:xfrm>
            <a:prstGeom prst="rect">
              <a:avLst/>
            </a:prstGeom>
            <a:noFill/>
          </p:spPr>
          <p:txBody>
            <a:bodyPr wrap="none" lIns="91440" tIns="45720" rIns="91440" bIns="45720">
              <a:spAutoFit/>
            </a:bodyPr>
            <a:lstStyle/>
            <a:p>
              <a:pPr algn="ctr"/>
              <a:r>
                <a:rPr lang="en-US" sz="700" b="0" cap="none" spc="0">
                  <a:ln w="0"/>
                  <a:solidFill>
                    <a:srgbClr val="545454"/>
                  </a:solidFill>
                  <a:effectLst>
                    <a:glow rad="101600">
                      <a:schemeClr val="bg1">
                        <a:alpha val="60000"/>
                      </a:schemeClr>
                    </a:glow>
                  </a:effectLst>
                </a:rPr>
                <a:t>W 5t</a:t>
              </a:r>
              <a:r>
                <a:rPr lang="en-US" sz="700">
                  <a:ln w="0"/>
                  <a:solidFill>
                    <a:srgbClr val="545454"/>
                  </a:solidFill>
                  <a:effectLst>
                    <a:glow rad="101600">
                      <a:schemeClr val="bg1">
                        <a:alpha val="60000"/>
                      </a:schemeClr>
                    </a:glow>
                  </a:effectLst>
                </a:rPr>
                <a:t>h </a:t>
              </a:r>
              <a:r>
                <a:rPr lang="en-US" sz="700" b="0" cap="none" spc="0">
                  <a:ln w="0"/>
                  <a:solidFill>
                    <a:srgbClr val="545454"/>
                  </a:solidFill>
                  <a:effectLst>
                    <a:glow rad="101600">
                      <a:schemeClr val="bg1">
                        <a:alpha val="60000"/>
                      </a:schemeClr>
                    </a:glow>
                  </a:effectLst>
                </a:rPr>
                <a:t>St</a:t>
              </a:r>
            </a:p>
          </p:txBody>
        </p:sp>
        <p:sp>
          <p:nvSpPr>
            <p:cNvPr id="15" name="Rectangle 14">
              <a:extLst>
                <a:ext uri="{FF2B5EF4-FFF2-40B4-BE49-F238E27FC236}">
                  <a16:creationId xmlns:a16="http://schemas.microsoft.com/office/drawing/2014/main" id="{8466BD02-BB3E-5A9E-84BC-3C8349A2D4B4}"/>
                </a:ext>
              </a:extLst>
            </p:cNvPr>
            <p:cNvSpPr/>
            <p:nvPr/>
          </p:nvSpPr>
          <p:spPr>
            <a:xfrm rot="18413900">
              <a:off x="9309752" y="4735626"/>
              <a:ext cx="429926" cy="200055"/>
            </a:xfrm>
            <a:prstGeom prst="rect">
              <a:avLst/>
            </a:prstGeom>
            <a:noFill/>
          </p:spPr>
          <p:txBody>
            <a:bodyPr wrap="none" lIns="91440" tIns="45720" rIns="91440" bIns="45720">
              <a:spAutoFit/>
            </a:bodyPr>
            <a:lstStyle/>
            <a:p>
              <a:pPr algn="ctr"/>
              <a:r>
                <a:rPr lang="en-US" sz="700" b="0" cap="none" spc="0">
                  <a:ln w="0"/>
                  <a:solidFill>
                    <a:srgbClr val="545454"/>
                  </a:solidFill>
                  <a:effectLst>
                    <a:glow rad="101600">
                      <a:schemeClr val="bg1">
                        <a:alpha val="60000"/>
                      </a:schemeClr>
                    </a:glow>
                  </a:effectLst>
                </a:rPr>
                <a:t>Pike St</a:t>
              </a:r>
            </a:p>
          </p:txBody>
        </p:sp>
        <p:sp>
          <p:nvSpPr>
            <p:cNvPr id="16" name="Rectangle 15">
              <a:extLst>
                <a:ext uri="{FF2B5EF4-FFF2-40B4-BE49-F238E27FC236}">
                  <a16:creationId xmlns:a16="http://schemas.microsoft.com/office/drawing/2014/main" id="{C0377C79-086C-7761-6B09-41D2A6A22A66}"/>
                </a:ext>
              </a:extLst>
            </p:cNvPr>
            <p:cNvSpPr/>
            <p:nvPr/>
          </p:nvSpPr>
          <p:spPr>
            <a:xfrm rot="20955283">
              <a:off x="9342208" y="5106301"/>
              <a:ext cx="545342" cy="200055"/>
            </a:xfrm>
            <a:prstGeom prst="rect">
              <a:avLst/>
            </a:prstGeom>
            <a:noFill/>
          </p:spPr>
          <p:txBody>
            <a:bodyPr wrap="none" lIns="91440" tIns="45720" rIns="91440" bIns="45720">
              <a:spAutoFit/>
            </a:bodyPr>
            <a:lstStyle/>
            <a:p>
              <a:pPr algn="ctr"/>
              <a:r>
                <a:rPr lang="en-US" sz="700" b="0" cap="none" spc="0">
                  <a:ln w="0"/>
                  <a:solidFill>
                    <a:srgbClr val="545454"/>
                  </a:solidFill>
                  <a:effectLst>
                    <a:glow rad="101600">
                      <a:schemeClr val="bg1">
                        <a:alpha val="60000"/>
                      </a:schemeClr>
                    </a:glow>
                  </a:effectLst>
                </a:rPr>
                <a:t>W 12th St</a:t>
              </a:r>
            </a:p>
          </p:txBody>
        </p:sp>
        <p:sp>
          <p:nvSpPr>
            <p:cNvPr id="17" name="Rectangle 16">
              <a:extLst>
                <a:ext uri="{FF2B5EF4-FFF2-40B4-BE49-F238E27FC236}">
                  <a16:creationId xmlns:a16="http://schemas.microsoft.com/office/drawing/2014/main" id="{E590DCD2-3323-1F8B-7714-984E41EC32F6}"/>
                </a:ext>
              </a:extLst>
            </p:cNvPr>
            <p:cNvSpPr/>
            <p:nvPr/>
          </p:nvSpPr>
          <p:spPr>
            <a:xfrm rot="17884604">
              <a:off x="10867379" y="2183315"/>
              <a:ext cx="795411" cy="469359"/>
            </a:xfrm>
            <a:prstGeom prst="rect">
              <a:avLst/>
            </a:prstGeom>
            <a:noFill/>
          </p:spPr>
          <p:txBody>
            <a:bodyPr wrap="none" lIns="91440" tIns="45720" rIns="91440" bIns="45720">
              <a:spAutoFit/>
            </a:bodyPr>
            <a:lstStyle/>
            <a:p>
              <a:pPr algn="ctr">
                <a:spcBef>
                  <a:spcPts val="300"/>
                </a:spcBef>
              </a:pPr>
              <a:r>
                <a:rPr lang="en-US" sz="1100" b="0" cap="none" spc="0">
                  <a:ln w="0"/>
                  <a:solidFill>
                    <a:schemeClr val="tx1"/>
                  </a:solidFill>
                  <a:effectLst>
                    <a:outerShdw blurRad="38100" dist="19050" dir="2700000" algn="tl" rotWithShape="0">
                      <a:schemeClr val="dk1">
                        <a:alpha val="40000"/>
                      </a:schemeClr>
                    </a:outerShdw>
                  </a:effectLst>
                </a:rPr>
                <a:t>OHIO</a:t>
              </a:r>
            </a:p>
            <a:p>
              <a:pPr algn="ctr">
                <a:spcBef>
                  <a:spcPts val="300"/>
                </a:spcBef>
              </a:pPr>
              <a:r>
                <a:rPr lang="en-US" sz="1100">
                  <a:ln w="0"/>
                  <a:effectLst>
                    <a:outerShdw blurRad="38100" dist="19050" dir="2700000" algn="tl" rotWithShape="0">
                      <a:schemeClr val="dk1">
                        <a:alpha val="40000"/>
                      </a:schemeClr>
                    </a:outerShdw>
                  </a:effectLst>
                </a:rPr>
                <a:t>KENTUCKY</a:t>
              </a:r>
              <a:endParaRPr lang="en-US" sz="1100" b="0" cap="none" spc="0">
                <a:ln w="0"/>
                <a:solidFill>
                  <a:schemeClr val="tx1"/>
                </a:solidFill>
                <a:effectLst>
                  <a:outerShdw blurRad="38100" dist="19050" dir="2700000" algn="tl" rotWithShape="0">
                    <a:schemeClr val="dk1">
                      <a:alpha val="40000"/>
                    </a:schemeClr>
                  </a:outerShdw>
                </a:effectLst>
              </a:endParaRPr>
            </a:p>
          </p:txBody>
        </p:sp>
        <p:sp>
          <p:nvSpPr>
            <p:cNvPr id="18" name="Rectangle 17">
              <a:extLst>
                <a:ext uri="{FF2B5EF4-FFF2-40B4-BE49-F238E27FC236}">
                  <a16:creationId xmlns:a16="http://schemas.microsoft.com/office/drawing/2014/main" id="{C4133239-9AC1-0687-A84E-01CD0ECC0827}"/>
                </a:ext>
              </a:extLst>
            </p:cNvPr>
            <p:cNvSpPr/>
            <p:nvPr/>
          </p:nvSpPr>
          <p:spPr>
            <a:xfrm>
              <a:off x="8433385" y="1148760"/>
              <a:ext cx="750526" cy="261610"/>
            </a:xfrm>
            <a:prstGeom prst="rect">
              <a:avLst/>
            </a:prstGeom>
            <a:noFill/>
          </p:spPr>
          <p:txBody>
            <a:bodyPr wrap="none" lIns="91440" tIns="45720" rIns="91440" bIns="45720">
              <a:spAutoFit/>
            </a:bodyPr>
            <a:lstStyle/>
            <a:p>
              <a:pPr algn="ctr"/>
              <a:r>
                <a:rPr lang="en-US" sz="1100">
                  <a:ln w="0"/>
                  <a:effectLst>
                    <a:outerShdw blurRad="38100" dist="19050" dir="2700000" algn="tl" rotWithShape="0">
                      <a:schemeClr val="dk1">
                        <a:alpha val="40000"/>
                      </a:schemeClr>
                    </a:outerShdw>
                  </a:effectLst>
                </a:rPr>
                <a:t>Cincinnati</a:t>
              </a:r>
              <a:endParaRPr lang="en-US" sz="1100" b="0" cap="none" spc="0">
                <a:ln w="0"/>
                <a:solidFill>
                  <a:schemeClr val="tx1"/>
                </a:solidFill>
                <a:effectLst>
                  <a:outerShdw blurRad="38100" dist="19050" dir="2700000" algn="tl" rotWithShape="0">
                    <a:schemeClr val="dk1">
                      <a:alpha val="40000"/>
                    </a:schemeClr>
                  </a:outerShdw>
                </a:effectLst>
              </a:endParaRPr>
            </a:p>
          </p:txBody>
        </p:sp>
        <p:sp>
          <p:nvSpPr>
            <p:cNvPr id="19" name="Rectangle 18">
              <a:extLst>
                <a:ext uri="{FF2B5EF4-FFF2-40B4-BE49-F238E27FC236}">
                  <a16:creationId xmlns:a16="http://schemas.microsoft.com/office/drawing/2014/main" id="{96B73442-C906-8C5B-0BA8-EA4A9A4FB99C}"/>
                </a:ext>
              </a:extLst>
            </p:cNvPr>
            <p:cNvSpPr/>
            <p:nvPr/>
          </p:nvSpPr>
          <p:spPr>
            <a:xfrm>
              <a:off x="9178524" y="4437379"/>
              <a:ext cx="763351" cy="261610"/>
            </a:xfrm>
            <a:prstGeom prst="rect">
              <a:avLst/>
            </a:prstGeom>
            <a:noFill/>
          </p:spPr>
          <p:txBody>
            <a:bodyPr wrap="none" lIns="91440" tIns="45720" rIns="91440" bIns="45720">
              <a:spAutoFit/>
            </a:bodyPr>
            <a:lstStyle/>
            <a:p>
              <a:pPr algn="ctr"/>
              <a:r>
                <a:rPr lang="en-US" sz="1100">
                  <a:ln w="0"/>
                  <a:effectLst>
                    <a:outerShdw blurRad="38100" dist="19050" dir="2700000" algn="tl" rotWithShape="0">
                      <a:schemeClr val="dk1">
                        <a:alpha val="40000"/>
                      </a:schemeClr>
                    </a:outerShdw>
                  </a:effectLst>
                </a:rPr>
                <a:t>Covington</a:t>
              </a:r>
              <a:endParaRPr lang="en-US" sz="1100" b="0" cap="none" spc="0">
                <a:ln w="0"/>
                <a:solidFill>
                  <a:schemeClr val="tx1"/>
                </a:solidFill>
                <a:effectLst>
                  <a:outerShdw blurRad="38100" dist="19050" dir="2700000" algn="tl" rotWithShape="0">
                    <a:schemeClr val="dk1">
                      <a:alpha val="40000"/>
                    </a:schemeClr>
                  </a:outerShdw>
                </a:effectLst>
              </a:endParaRPr>
            </a:p>
          </p:txBody>
        </p:sp>
      </p:grpSp>
      <p:grpSp>
        <p:nvGrpSpPr>
          <p:cNvPr id="20" name="Group 19">
            <a:extLst>
              <a:ext uri="{FF2B5EF4-FFF2-40B4-BE49-F238E27FC236}">
                <a16:creationId xmlns:a16="http://schemas.microsoft.com/office/drawing/2014/main" id="{B5202BDD-C44F-488E-F247-22C19D512F45}"/>
              </a:ext>
            </a:extLst>
          </p:cNvPr>
          <p:cNvGrpSpPr/>
          <p:nvPr/>
        </p:nvGrpSpPr>
        <p:grpSpPr>
          <a:xfrm>
            <a:off x="11743665" y="6411143"/>
            <a:ext cx="344306" cy="255537"/>
            <a:chOff x="10071310" y="7112328"/>
            <a:chExt cx="379911" cy="281962"/>
          </a:xfrm>
        </p:grpSpPr>
        <p:sp>
          <p:nvSpPr>
            <p:cNvPr id="21" name="Rectangle 20">
              <a:extLst>
                <a:ext uri="{FF2B5EF4-FFF2-40B4-BE49-F238E27FC236}">
                  <a16:creationId xmlns:a16="http://schemas.microsoft.com/office/drawing/2014/main" id="{BF9E2445-8ACA-2149-7E59-187B82FC7C0C}"/>
                </a:ext>
              </a:extLst>
            </p:cNvPr>
            <p:cNvSpPr/>
            <p:nvPr/>
          </p:nvSpPr>
          <p:spPr>
            <a:xfrm>
              <a:off x="10071310" y="7240402"/>
              <a:ext cx="379911" cy="153888"/>
            </a:xfrm>
            <a:prstGeom prst="rect">
              <a:avLst/>
            </a:prstGeom>
            <a:noFill/>
          </p:spPr>
          <p:txBody>
            <a:bodyPr wrap="none" lIns="0" tIns="0" rIns="0" bIns="0">
              <a:spAutoFit/>
            </a:bodyPr>
            <a:lstStyle/>
            <a:p>
              <a:pPr algn="ctr"/>
              <a:r>
                <a:rPr lang="en-US" sz="1000">
                  <a:ln w="0"/>
                  <a:effectLst>
                    <a:outerShdw blurRad="38100" dist="19050" dir="2700000" algn="tl" rotWithShape="0">
                      <a:schemeClr val="dk1">
                        <a:alpha val="40000"/>
                      </a:schemeClr>
                    </a:outerShdw>
                  </a:effectLst>
                  <a:cs typeface="Arial" panose="020B0604020202020204" pitchFamily="34" charset="0"/>
                </a:rPr>
                <a:t>NORTH</a:t>
              </a:r>
              <a:endParaRPr lang="en-US" sz="1000" b="0" cap="none" spc="0">
                <a:ln w="0"/>
                <a:solidFill>
                  <a:schemeClr val="tx1"/>
                </a:solidFill>
                <a:effectLst>
                  <a:outerShdw blurRad="38100" dist="19050" dir="2700000" algn="tl" rotWithShape="0">
                    <a:schemeClr val="dk1">
                      <a:alpha val="40000"/>
                    </a:schemeClr>
                  </a:outerShdw>
                </a:effectLst>
                <a:cs typeface="Arial" panose="020B0604020202020204" pitchFamily="34" charset="0"/>
              </a:endParaRPr>
            </a:p>
          </p:txBody>
        </p:sp>
        <p:sp>
          <p:nvSpPr>
            <p:cNvPr id="22" name="Isosceles Triangle 21">
              <a:extLst>
                <a:ext uri="{FF2B5EF4-FFF2-40B4-BE49-F238E27FC236}">
                  <a16:creationId xmlns:a16="http://schemas.microsoft.com/office/drawing/2014/main" id="{6EF4C639-2A59-C2C3-EC39-E3416375460D}"/>
                </a:ext>
              </a:extLst>
            </p:cNvPr>
            <p:cNvSpPr/>
            <p:nvPr/>
          </p:nvSpPr>
          <p:spPr>
            <a:xfrm>
              <a:off x="10071310" y="7112328"/>
              <a:ext cx="379911" cy="137160"/>
            </a:xfrm>
            <a:prstGeom prst="triangle">
              <a:avLst>
                <a:gd name="adj" fmla="val 5125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3" name="Picture 22">
            <a:extLst>
              <a:ext uri="{FF2B5EF4-FFF2-40B4-BE49-F238E27FC236}">
                <a16:creationId xmlns:a16="http://schemas.microsoft.com/office/drawing/2014/main" id="{36CE89D2-8D16-A50E-C2DC-02D91B5952B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6112" b="95189" l="7033" r="90440">
                        <a14:foregroundMark x1="49231" y1="8973" x2="49231" y2="8973"/>
                        <a14:foregroundMark x1="48571" y1="7932" x2="48571" y2="7932"/>
                        <a14:foregroundMark x1="49121" y1="6112" x2="49121" y2="6112"/>
                        <a14:foregroundMark x1="53187" y1="7672" x2="53187" y2="7672"/>
                        <a14:foregroundMark x1="59670" y1="8322" x2="59670" y2="8322"/>
                        <a14:foregroundMark x1="69231" y1="9233" x2="69231" y2="9233"/>
                        <a14:foregroundMark x1="76264" y1="7542" x2="76264" y2="7542"/>
                        <a14:foregroundMark x1="82198" y1="10143" x2="82198" y2="10143"/>
                        <a14:foregroundMark x1="86484" y1="18205" x2="86484" y2="18205"/>
                        <a14:foregroundMark x1="89670" y1="32640" x2="89670" y2="32640"/>
                        <a14:foregroundMark x1="90769" y1="43433" x2="90769" y2="43433"/>
                        <a14:foregroundMark x1="61429" y1="91027" x2="61429" y2="91027"/>
                        <a14:foregroundMark x1="51429" y1="95189" x2="51429" y2="95189"/>
                        <a14:foregroundMark x1="9451" y1="64499" x2="9451" y2="64499"/>
                        <a14:foregroundMark x1="7033" y1="51365" x2="7033" y2="51365"/>
                      </a14:backgroundRemoval>
                    </a14:imgEffect>
                  </a14:imgLayer>
                </a14:imgProps>
              </a:ext>
              <a:ext uri="{28A0092B-C50C-407E-A947-70E740481C1C}">
                <a14:useLocalDpi xmlns:a14="http://schemas.microsoft.com/office/drawing/2010/main" val="0"/>
              </a:ext>
            </a:extLst>
          </a:blip>
          <a:stretch>
            <a:fillRect/>
          </a:stretch>
        </p:blipFill>
        <p:spPr>
          <a:xfrm>
            <a:off x="11272091" y="2487113"/>
            <a:ext cx="320040" cy="270451"/>
          </a:xfrm>
          <a:prstGeom prst="rect">
            <a:avLst/>
          </a:prstGeom>
        </p:spPr>
      </p:pic>
      <p:pic>
        <p:nvPicPr>
          <p:cNvPr id="24" name="Picture 23">
            <a:extLst>
              <a:ext uri="{FF2B5EF4-FFF2-40B4-BE49-F238E27FC236}">
                <a16:creationId xmlns:a16="http://schemas.microsoft.com/office/drawing/2014/main" id="{BDCB484F-416B-641B-FFE1-79513040520B}"/>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6112" b="95189" l="7033" r="90440">
                        <a14:foregroundMark x1="49231" y1="8973" x2="49231" y2="8973"/>
                        <a14:foregroundMark x1="48571" y1="7932" x2="48571" y2="7932"/>
                        <a14:foregroundMark x1="49121" y1="6112" x2="49121" y2="6112"/>
                        <a14:foregroundMark x1="53187" y1="7672" x2="53187" y2="7672"/>
                        <a14:foregroundMark x1="59670" y1="8322" x2="59670" y2="8322"/>
                        <a14:foregroundMark x1="69231" y1="9233" x2="69231" y2="9233"/>
                        <a14:foregroundMark x1="76264" y1="7542" x2="76264" y2="7542"/>
                        <a14:foregroundMark x1="82198" y1="10143" x2="82198" y2="10143"/>
                        <a14:foregroundMark x1="86484" y1="18205" x2="86484" y2="18205"/>
                        <a14:foregroundMark x1="89670" y1="32640" x2="89670" y2="32640"/>
                        <a14:foregroundMark x1="90769" y1="43433" x2="90769" y2="43433"/>
                        <a14:foregroundMark x1="61429" y1="91027" x2="61429" y2="91027"/>
                        <a14:foregroundMark x1="51429" y1="95189" x2="51429" y2="95189"/>
                        <a14:foregroundMark x1="9451" y1="64499" x2="9451" y2="64499"/>
                        <a14:foregroundMark x1="7033" y1="51365" x2="7033" y2="51365"/>
                      </a14:backgroundRemoval>
                    </a14:imgEffect>
                  </a14:imgLayer>
                </a14:imgProps>
              </a:ext>
              <a:ext uri="{28A0092B-C50C-407E-A947-70E740481C1C}">
                <a14:useLocalDpi xmlns:a14="http://schemas.microsoft.com/office/drawing/2010/main" val="0"/>
              </a:ext>
            </a:extLst>
          </a:blip>
          <a:stretch>
            <a:fillRect/>
          </a:stretch>
        </p:blipFill>
        <p:spPr>
          <a:xfrm>
            <a:off x="9054192" y="2853951"/>
            <a:ext cx="320040" cy="270451"/>
          </a:xfrm>
          <a:prstGeom prst="rect">
            <a:avLst/>
          </a:prstGeom>
        </p:spPr>
      </p:pic>
      <p:pic>
        <p:nvPicPr>
          <p:cNvPr id="25" name="Picture 24">
            <a:extLst>
              <a:ext uri="{FF2B5EF4-FFF2-40B4-BE49-F238E27FC236}">
                <a16:creationId xmlns:a16="http://schemas.microsoft.com/office/drawing/2014/main" id="{9C08FB75-B85A-A8CF-4555-6F0A04349FC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6112" b="95189" l="7033" r="90440">
                        <a14:foregroundMark x1="49231" y1="8973" x2="49231" y2="8973"/>
                        <a14:foregroundMark x1="48571" y1="7932" x2="48571" y2="7932"/>
                        <a14:foregroundMark x1="49121" y1="6112" x2="49121" y2="6112"/>
                        <a14:foregroundMark x1="53187" y1="7672" x2="53187" y2="7672"/>
                        <a14:foregroundMark x1="59670" y1="8322" x2="59670" y2="8322"/>
                        <a14:foregroundMark x1="69231" y1="9233" x2="69231" y2="9233"/>
                        <a14:foregroundMark x1="76264" y1="7542" x2="76264" y2="7542"/>
                        <a14:foregroundMark x1="82198" y1="10143" x2="82198" y2="10143"/>
                        <a14:foregroundMark x1="86484" y1="18205" x2="86484" y2="18205"/>
                        <a14:foregroundMark x1="89670" y1="32640" x2="89670" y2="32640"/>
                        <a14:foregroundMark x1="90769" y1="43433" x2="90769" y2="43433"/>
                        <a14:foregroundMark x1="61429" y1="91027" x2="61429" y2="91027"/>
                        <a14:foregroundMark x1="51429" y1="95189" x2="51429" y2="95189"/>
                        <a14:foregroundMark x1="9451" y1="64499" x2="9451" y2="64499"/>
                        <a14:foregroundMark x1="7033" y1="51365" x2="7033" y2="51365"/>
                      </a14:backgroundRemoval>
                    </a14:imgEffect>
                  </a14:imgLayer>
                </a14:imgProps>
              </a:ext>
              <a:ext uri="{28A0092B-C50C-407E-A947-70E740481C1C}">
                <a14:useLocalDpi xmlns:a14="http://schemas.microsoft.com/office/drawing/2010/main" val="0"/>
              </a:ext>
            </a:extLst>
          </a:blip>
          <a:stretch>
            <a:fillRect/>
          </a:stretch>
        </p:blipFill>
        <p:spPr>
          <a:xfrm>
            <a:off x="9020857" y="5746973"/>
            <a:ext cx="320040" cy="270451"/>
          </a:xfrm>
          <a:prstGeom prst="rect">
            <a:avLst/>
          </a:prstGeom>
        </p:spPr>
      </p:pic>
      <p:sp>
        <p:nvSpPr>
          <p:cNvPr id="26" name="Rectangle 25">
            <a:extLst>
              <a:ext uri="{FF2B5EF4-FFF2-40B4-BE49-F238E27FC236}">
                <a16:creationId xmlns:a16="http://schemas.microsoft.com/office/drawing/2014/main" id="{5897EBEF-9085-38DB-8D5A-09E38093C8DB}"/>
              </a:ext>
            </a:extLst>
          </p:cNvPr>
          <p:cNvSpPr/>
          <p:nvPr/>
        </p:nvSpPr>
        <p:spPr>
          <a:xfrm>
            <a:off x="9082362" y="5792217"/>
            <a:ext cx="182742" cy="161583"/>
          </a:xfrm>
          <a:prstGeom prst="rect">
            <a:avLst/>
          </a:prstGeom>
          <a:solidFill>
            <a:schemeClr val="bg1"/>
          </a:solidFill>
        </p:spPr>
        <p:txBody>
          <a:bodyPr wrap="square" lIns="0" tIns="0" rIns="0" bIns="0">
            <a:spAutoFit/>
          </a:bodyPr>
          <a:lstStyle/>
          <a:p>
            <a:pPr algn="ctr"/>
            <a:r>
              <a:rPr lang="en-US" sz="1050" b="1" cap="none" spc="0">
                <a:ln w="0"/>
                <a:latin typeface="Arial Narrow" panose="020B0606020202030204" pitchFamily="34" charset="0"/>
              </a:rPr>
              <a:t>127</a:t>
            </a:r>
          </a:p>
        </p:txBody>
      </p:sp>
      <p:pic>
        <p:nvPicPr>
          <p:cNvPr id="27" name="Picture 26">
            <a:extLst>
              <a:ext uri="{FF2B5EF4-FFF2-40B4-BE49-F238E27FC236}">
                <a16:creationId xmlns:a16="http://schemas.microsoft.com/office/drawing/2014/main" id="{92708842-15B8-6395-2DFD-D3876EF89B6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6112" b="95189" l="7033" r="90440">
                        <a14:foregroundMark x1="49231" y1="8973" x2="49231" y2="8973"/>
                        <a14:foregroundMark x1="48571" y1="7932" x2="48571" y2="7932"/>
                        <a14:foregroundMark x1="49121" y1="6112" x2="49121" y2="6112"/>
                        <a14:foregroundMark x1="53187" y1="7672" x2="53187" y2="7672"/>
                        <a14:foregroundMark x1="59670" y1="8322" x2="59670" y2="8322"/>
                        <a14:foregroundMark x1="69231" y1="9233" x2="69231" y2="9233"/>
                        <a14:foregroundMark x1="76264" y1="7542" x2="76264" y2="7542"/>
                        <a14:foregroundMark x1="82198" y1="10143" x2="82198" y2="10143"/>
                        <a14:foregroundMark x1="86484" y1="18205" x2="86484" y2="18205"/>
                        <a14:foregroundMark x1="89670" y1="32640" x2="89670" y2="32640"/>
                        <a14:foregroundMark x1="90769" y1="43433" x2="90769" y2="43433"/>
                        <a14:foregroundMark x1="61429" y1="91027" x2="61429" y2="91027"/>
                        <a14:foregroundMark x1="51429" y1="95189" x2="51429" y2="95189"/>
                        <a14:foregroundMark x1="9451" y1="64499" x2="9451" y2="64499"/>
                        <a14:foregroundMark x1="7033" y1="51365" x2="7033" y2="51365"/>
                      </a14:backgroundRemoval>
                    </a14:imgEffect>
                  </a14:imgLayer>
                </a14:imgProps>
              </a:ext>
              <a:ext uri="{28A0092B-C50C-407E-A947-70E740481C1C}">
                <a14:useLocalDpi xmlns:a14="http://schemas.microsoft.com/office/drawing/2010/main" val="0"/>
              </a:ext>
            </a:extLst>
          </a:blip>
          <a:stretch>
            <a:fillRect/>
          </a:stretch>
        </p:blipFill>
        <p:spPr>
          <a:xfrm>
            <a:off x="8770050" y="5979079"/>
            <a:ext cx="320040" cy="270451"/>
          </a:xfrm>
          <a:prstGeom prst="rect">
            <a:avLst/>
          </a:prstGeom>
        </p:spPr>
      </p:pic>
      <p:sp>
        <p:nvSpPr>
          <p:cNvPr id="28" name="Rectangle 27">
            <a:extLst>
              <a:ext uri="{FF2B5EF4-FFF2-40B4-BE49-F238E27FC236}">
                <a16:creationId xmlns:a16="http://schemas.microsoft.com/office/drawing/2014/main" id="{6B59B9CC-053E-D002-D34E-82FF3E1DC991}"/>
              </a:ext>
            </a:extLst>
          </p:cNvPr>
          <p:cNvSpPr/>
          <p:nvPr/>
        </p:nvSpPr>
        <p:spPr>
          <a:xfrm>
            <a:off x="8866774" y="6024323"/>
            <a:ext cx="121829" cy="161583"/>
          </a:xfrm>
          <a:prstGeom prst="rect">
            <a:avLst/>
          </a:prstGeom>
          <a:solidFill>
            <a:schemeClr val="bg1"/>
          </a:solidFill>
        </p:spPr>
        <p:txBody>
          <a:bodyPr wrap="square" lIns="0" tIns="0" rIns="0" bIns="0">
            <a:spAutoFit/>
          </a:bodyPr>
          <a:lstStyle/>
          <a:p>
            <a:pPr algn="ctr"/>
            <a:r>
              <a:rPr lang="en-US" sz="1050" b="1" cap="none" spc="0">
                <a:ln w="0"/>
                <a:latin typeface="Arial Narrow" panose="020B0606020202030204" pitchFamily="34" charset="0"/>
              </a:rPr>
              <a:t>42</a:t>
            </a:r>
          </a:p>
        </p:txBody>
      </p:sp>
      <p:pic>
        <p:nvPicPr>
          <p:cNvPr id="29" name="Picture 28">
            <a:extLst>
              <a:ext uri="{FF2B5EF4-FFF2-40B4-BE49-F238E27FC236}">
                <a16:creationId xmlns:a16="http://schemas.microsoft.com/office/drawing/2014/main" id="{7761A28B-3D79-83BA-F6C1-D1D67579B34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6112" b="95189" l="7033" r="90440">
                        <a14:foregroundMark x1="49231" y1="8973" x2="49231" y2="8973"/>
                        <a14:foregroundMark x1="48571" y1="7932" x2="48571" y2="7932"/>
                        <a14:foregroundMark x1="49121" y1="6112" x2="49121" y2="6112"/>
                        <a14:foregroundMark x1="53187" y1="7672" x2="53187" y2="7672"/>
                        <a14:foregroundMark x1="59670" y1="8322" x2="59670" y2="8322"/>
                        <a14:foregroundMark x1="69231" y1="9233" x2="69231" y2="9233"/>
                        <a14:foregroundMark x1="76264" y1="7542" x2="76264" y2="7542"/>
                        <a14:foregroundMark x1="82198" y1="10143" x2="82198" y2="10143"/>
                        <a14:foregroundMark x1="86484" y1="18205" x2="86484" y2="18205"/>
                        <a14:foregroundMark x1="89670" y1="32640" x2="89670" y2="32640"/>
                        <a14:foregroundMark x1="90769" y1="43433" x2="90769" y2="43433"/>
                        <a14:foregroundMark x1="61429" y1="91027" x2="61429" y2="91027"/>
                        <a14:foregroundMark x1="51429" y1="95189" x2="51429" y2="95189"/>
                        <a14:foregroundMark x1="9451" y1="64499" x2="9451" y2="64499"/>
                        <a14:foregroundMark x1="7033" y1="51365" x2="7033" y2="51365"/>
                      </a14:backgroundRemoval>
                    </a14:imgEffect>
                  </a14:imgLayer>
                </a14:imgProps>
              </a:ext>
              <a:ext uri="{28A0092B-C50C-407E-A947-70E740481C1C}">
                <a14:useLocalDpi xmlns:a14="http://schemas.microsoft.com/office/drawing/2010/main" val="0"/>
              </a:ext>
            </a:extLst>
          </a:blip>
          <a:stretch>
            <a:fillRect/>
          </a:stretch>
        </p:blipFill>
        <p:spPr>
          <a:xfrm>
            <a:off x="9020857" y="5746974"/>
            <a:ext cx="320040" cy="270451"/>
          </a:xfrm>
          <a:prstGeom prst="rect">
            <a:avLst/>
          </a:prstGeom>
        </p:spPr>
      </p:pic>
      <p:sp>
        <p:nvSpPr>
          <p:cNvPr id="30" name="Rectangle 29">
            <a:extLst>
              <a:ext uri="{FF2B5EF4-FFF2-40B4-BE49-F238E27FC236}">
                <a16:creationId xmlns:a16="http://schemas.microsoft.com/office/drawing/2014/main" id="{DCBE9FE9-24D1-B77C-3EB4-C369132CFDF9}"/>
              </a:ext>
            </a:extLst>
          </p:cNvPr>
          <p:cNvSpPr/>
          <p:nvPr/>
        </p:nvSpPr>
        <p:spPr>
          <a:xfrm>
            <a:off x="9082362" y="5792218"/>
            <a:ext cx="182742" cy="161583"/>
          </a:xfrm>
          <a:prstGeom prst="rect">
            <a:avLst/>
          </a:prstGeom>
          <a:solidFill>
            <a:schemeClr val="bg1"/>
          </a:solidFill>
        </p:spPr>
        <p:txBody>
          <a:bodyPr wrap="square" lIns="0" tIns="0" rIns="0" bIns="0">
            <a:spAutoFit/>
          </a:bodyPr>
          <a:lstStyle/>
          <a:p>
            <a:pPr algn="ctr"/>
            <a:r>
              <a:rPr lang="en-US" sz="1050" b="1">
                <a:ln w="0"/>
                <a:latin typeface="Arial Narrow" panose="020B0606020202030204" pitchFamily="34" charset="0"/>
              </a:rPr>
              <a:t>127</a:t>
            </a:r>
          </a:p>
        </p:txBody>
      </p:sp>
      <p:pic>
        <p:nvPicPr>
          <p:cNvPr id="31" name="Picture 30">
            <a:extLst>
              <a:ext uri="{FF2B5EF4-FFF2-40B4-BE49-F238E27FC236}">
                <a16:creationId xmlns:a16="http://schemas.microsoft.com/office/drawing/2014/main" id="{A1FD3D4C-1DBE-FCC5-95BC-3BCC8DCE66B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6112" b="95189" l="7033" r="90440">
                        <a14:foregroundMark x1="49231" y1="8973" x2="49231" y2="8973"/>
                        <a14:foregroundMark x1="48571" y1="7932" x2="48571" y2="7932"/>
                        <a14:foregroundMark x1="49121" y1="6112" x2="49121" y2="6112"/>
                        <a14:foregroundMark x1="53187" y1="7672" x2="53187" y2="7672"/>
                        <a14:foregroundMark x1="59670" y1="8322" x2="59670" y2="8322"/>
                        <a14:foregroundMark x1="69231" y1="9233" x2="69231" y2="9233"/>
                        <a14:foregroundMark x1="76264" y1="7542" x2="76264" y2="7542"/>
                        <a14:foregroundMark x1="82198" y1="10143" x2="82198" y2="10143"/>
                        <a14:foregroundMark x1="86484" y1="18205" x2="86484" y2="18205"/>
                        <a14:foregroundMark x1="89670" y1="32640" x2="89670" y2="32640"/>
                        <a14:foregroundMark x1="90769" y1="43433" x2="90769" y2="43433"/>
                        <a14:foregroundMark x1="61429" y1="91027" x2="61429" y2="91027"/>
                        <a14:foregroundMark x1="51429" y1="95189" x2="51429" y2="95189"/>
                        <a14:foregroundMark x1="9451" y1="64499" x2="9451" y2="64499"/>
                        <a14:foregroundMark x1="7033" y1="51365" x2="7033" y2="51365"/>
                      </a14:backgroundRemoval>
                    </a14:imgEffect>
                  </a14:imgLayer>
                </a14:imgProps>
              </a:ext>
              <a:ext uri="{28A0092B-C50C-407E-A947-70E740481C1C}">
                <a14:useLocalDpi xmlns:a14="http://schemas.microsoft.com/office/drawing/2010/main" val="0"/>
              </a:ext>
            </a:extLst>
          </a:blip>
          <a:stretch>
            <a:fillRect/>
          </a:stretch>
        </p:blipFill>
        <p:spPr>
          <a:xfrm>
            <a:off x="8770050" y="5979080"/>
            <a:ext cx="320040" cy="270451"/>
          </a:xfrm>
          <a:prstGeom prst="rect">
            <a:avLst/>
          </a:prstGeom>
        </p:spPr>
      </p:pic>
      <p:sp>
        <p:nvSpPr>
          <p:cNvPr id="32" name="Rectangle 31">
            <a:extLst>
              <a:ext uri="{FF2B5EF4-FFF2-40B4-BE49-F238E27FC236}">
                <a16:creationId xmlns:a16="http://schemas.microsoft.com/office/drawing/2014/main" id="{E6DECEC5-873B-7F72-73A5-64265D8C8D8A}"/>
              </a:ext>
            </a:extLst>
          </p:cNvPr>
          <p:cNvSpPr/>
          <p:nvPr/>
        </p:nvSpPr>
        <p:spPr>
          <a:xfrm>
            <a:off x="8866775" y="6024324"/>
            <a:ext cx="121829" cy="161583"/>
          </a:xfrm>
          <a:prstGeom prst="rect">
            <a:avLst/>
          </a:prstGeom>
          <a:solidFill>
            <a:schemeClr val="bg1"/>
          </a:solidFill>
        </p:spPr>
        <p:txBody>
          <a:bodyPr wrap="square" lIns="0" tIns="0" rIns="0" bIns="0">
            <a:spAutoFit/>
          </a:bodyPr>
          <a:lstStyle/>
          <a:p>
            <a:pPr algn="ctr"/>
            <a:r>
              <a:rPr lang="en-US" sz="1050" b="1">
                <a:ln w="0"/>
                <a:latin typeface="Arial Narrow" panose="020B0606020202030204" pitchFamily="34" charset="0"/>
              </a:rPr>
              <a:t>42</a:t>
            </a:r>
          </a:p>
        </p:txBody>
      </p:sp>
      <p:sp>
        <p:nvSpPr>
          <p:cNvPr id="33" name="Freeform: Shape 32">
            <a:extLst>
              <a:ext uri="{FF2B5EF4-FFF2-40B4-BE49-F238E27FC236}">
                <a16:creationId xmlns:a16="http://schemas.microsoft.com/office/drawing/2014/main" id="{612CF6C8-8486-6126-6592-D4DB2BC24E3E}"/>
              </a:ext>
            </a:extLst>
          </p:cNvPr>
          <p:cNvSpPr/>
          <p:nvPr/>
        </p:nvSpPr>
        <p:spPr>
          <a:xfrm>
            <a:off x="7064759" y="196626"/>
            <a:ext cx="3069772" cy="6492648"/>
          </a:xfrm>
          <a:custGeom>
            <a:avLst/>
            <a:gdLst>
              <a:gd name="connsiteX0" fmla="*/ 3048000 w 3298372"/>
              <a:gd name="connsiteY0" fmla="*/ 0 h 2868386"/>
              <a:gd name="connsiteX1" fmla="*/ 3048000 w 3298372"/>
              <a:gd name="connsiteY1" fmla="*/ 293914 h 2868386"/>
              <a:gd name="connsiteX2" fmla="*/ 3069772 w 3298372"/>
              <a:gd name="connsiteY2" fmla="*/ 468086 h 2868386"/>
              <a:gd name="connsiteX3" fmla="*/ 3096986 w 3298372"/>
              <a:gd name="connsiteY3" fmla="*/ 653143 h 2868386"/>
              <a:gd name="connsiteX4" fmla="*/ 3129643 w 3298372"/>
              <a:gd name="connsiteY4" fmla="*/ 751114 h 2868386"/>
              <a:gd name="connsiteX5" fmla="*/ 3200400 w 3298372"/>
              <a:gd name="connsiteY5" fmla="*/ 876300 h 2868386"/>
              <a:gd name="connsiteX6" fmla="*/ 3260272 w 3298372"/>
              <a:gd name="connsiteY6" fmla="*/ 1045029 h 2868386"/>
              <a:gd name="connsiteX7" fmla="*/ 3298372 w 3298372"/>
              <a:gd name="connsiteY7" fmla="*/ 1202872 h 2868386"/>
              <a:gd name="connsiteX8" fmla="*/ 3282043 w 3298372"/>
              <a:gd name="connsiteY8" fmla="*/ 1317172 h 2868386"/>
              <a:gd name="connsiteX9" fmla="*/ 3178629 w 3298372"/>
              <a:gd name="connsiteY9" fmla="*/ 1703614 h 2868386"/>
              <a:gd name="connsiteX10" fmla="*/ 3135086 w 3298372"/>
              <a:gd name="connsiteY10" fmla="*/ 1872343 h 2868386"/>
              <a:gd name="connsiteX11" fmla="*/ 3042557 w 3298372"/>
              <a:gd name="connsiteY11" fmla="*/ 1981200 h 2868386"/>
              <a:gd name="connsiteX12" fmla="*/ 2950029 w 3298372"/>
              <a:gd name="connsiteY12" fmla="*/ 2062843 h 2868386"/>
              <a:gd name="connsiteX13" fmla="*/ 2797629 w 3298372"/>
              <a:gd name="connsiteY13" fmla="*/ 2166257 h 2868386"/>
              <a:gd name="connsiteX14" fmla="*/ 2596243 w 3298372"/>
              <a:gd name="connsiteY14" fmla="*/ 2198914 h 2868386"/>
              <a:gd name="connsiteX15" fmla="*/ 2394857 w 3298372"/>
              <a:gd name="connsiteY15" fmla="*/ 2226129 h 2868386"/>
              <a:gd name="connsiteX16" fmla="*/ 2237015 w 3298372"/>
              <a:gd name="connsiteY16" fmla="*/ 2280557 h 2868386"/>
              <a:gd name="connsiteX17" fmla="*/ 2073729 w 3298372"/>
              <a:gd name="connsiteY17" fmla="*/ 2329543 h 2868386"/>
              <a:gd name="connsiteX18" fmla="*/ 1959429 w 3298372"/>
              <a:gd name="connsiteY18" fmla="*/ 2389414 h 2868386"/>
              <a:gd name="connsiteX19" fmla="*/ 1828800 w 3298372"/>
              <a:gd name="connsiteY19" fmla="*/ 2481943 h 2868386"/>
              <a:gd name="connsiteX20" fmla="*/ 1485900 w 3298372"/>
              <a:gd name="connsiteY20" fmla="*/ 2841172 h 2868386"/>
              <a:gd name="connsiteX21" fmla="*/ 1355272 w 3298372"/>
              <a:gd name="connsiteY21" fmla="*/ 2862943 h 2868386"/>
              <a:gd name="connsiteX22" fmla="*/ 1191986 w 3298372"/>
              <a:gd name="connsiteY22" fmla="*/ 2868386 h 2868386"/>
              <a:gd name="connsiteX23" fmla="*/ 1028700 w 3298372"/>
              <a:gd name="connsiteY23" fmla="*/ 2857500 h 2868386"/>
              <a:gd name="connsiteX24" fmla="*/ 800100 w 3298372"/>
              <a:gd name="connsiteY24" fmla="*/ 2835729 h 2868386"/>
              <a:gd name="connsiteX25" fmla="*/ 598715 w 3298372"/>
              <a:gd name="connsiteY25" fmla="*/ 2862943 h 2868386"/>
              <a:gd name="connsiteX26" fmla="*/ 391886 w 3298372"/>
              <a:gd name="connsiteY26" fmla="*/ 2846614 h 2868386"/>
              <a:gd name="connsiteX27" fmla="*/ 185057 w 3298372"/>
              <a:gd name="connsiteY27" fmla="*/ 2852057 h 2868386"/>
              <a:gd name="connsiteX28" fmla="*/ 0 w 3298372"/>
              <a:gd name="connsiteY28" fmla="*/ 2862943 h 2868386"/>
              <a:gd name="connsiteX0" fmla="*/ 3048000 w 3298372"/>
              <a:gd name="connsiteY0" fmla="*/ 0 h 2933700"/>
              <a:gd name="connsiteX1" fmla="*/ 3048000 w 3298372"/>
              <a:gd name="connsiteY1" fmla="*/ 293914 h 2933700"/>
              <a:gd name="connsiteX2" fmla="*/ 3069772 w 3298372"/>
              <a:gd name="connsiteY2" fmla="*/ 468086 h 2933700"/>
              <a:gd name="connsiteX3" fmla="*/ 3096986 w 3298372"/>
              <a:gd name="connsiteY3" fmla="*/ 653143 h 2933700"/>
              <a:gd name="connsiteX4" fmla="*/ 3129643 w 3298372"/>
              <a:gd name="connsiteY4" fmla="*/ 751114 h 2933700"/>
              <a:gd name="connsiteX5" fmla="*/ 3200400 w 3298372"/>
              <a:gd name="connsiteY5" fmla="*/ 876300 h 2933700"/>
              <a:gd name="connsiteX6" fmla="*/ 3260272 w 3298372"/>
              <a:gd name="connsiteY6" fmla="*/ 1045029 h 2933700"/>
              <a:gd name="connsiteX7" fmla="*/ 3298372 w 3298372"/>
              <a:gd name="connsiteY7" fmla="*/ 1202872 h 2933700"/>
              <a:gd name="connsiteX8" fmla="*/ 3282043 w 3298372"/>
              <a:gd name="connsiteY8" fmla="*/ 1317172 h 2933700"/>
              <a:gd name="connsiteX9" fmla="*/ 3178629 w 3298372"/>
              <a:gd name="connsiteY9" fmla="*/ 1703614 h 2933700"/>
              <a:gd name="connsiteX10" fmla="*/ 3135086 w 3298372"/>
              <a:gd name="connsiteY10" fmla="*/ 1872343 h 2933700"/>
              <a:gd name="connsiteX11" fmla="*/ 3042557 w 3298372"/>
              <a:gd name="connsiteY11" fmla="*/ 1981200 h 2933700"/>
              <a:gd name="connsiteX12" fmla="*/ 2950029 w 3298372"/>
              <a:gd name="connsiteY12" fmla="*/ 2062843 h 2933700"/>
              <a:gd name="connsiteX13" fmla="*/ 2797629 w 3298372"/>
              <a:gd name="connsiteY13" fmla="*/ 2166257 h 2933700"/>
              <a:gd name="connsiteX14" fmla="*/ 2596243 w 3298372"/>
              <a:gd name="connsiteY14" fmla="*/ 2198914 h 2933700"/>
              <a:gd name="connsiteX15" fmla="*/ 2394857 w 3298372"/>
              <a:gd name="connsiteY15" fmla="*/ 2226129 h 2933700"/>
              <a:gd name="connsiteX16" fmla="*/ 2237015 w 3298372"/>
              <a:gd name="connsiteY16" fmla="*/ 2280557 h 2933700"/>
              <a:gd name="connsiteX17" fmla="*/ 2073729 w 3298372"/>
              <a:gd name="connsiteY17" fmla="*/ 2329543 h 2933700"/>
              <a:gd name="connsiteX18" fmla="*/ 1959429 w 3298372"/>
              <a:gd name="connsiteY18" fmla="*/ 2389414 h 2933700"/>
              <a:gd name="connsiteX19" fmla="*/ 1828800 w 3298372"/>
              <a:gd name="connsiteY19" fmla="*/ 2481943 h 2933700"/>
              <a:gd name="connsiteX20" fmla="*/ 1485900 w 3298372"/>
              <a:gd name="connsiteY20" fmla="*/ 2841172 h 2933700"/>
              <a:gd name="connsiteX21" fmla="*/ 1382487 w 3298372"/>
              <a:gd name="connsiteY21" fmla="*/ 2933700 h 2933700"/>
              <a:gd name="connsiteX22" fmla="*/ 1191986 w 3298372"/>
              <a:gd name="connsiteY22" fmla="*/ 2868386 h 2933700"/>
              <a:gd name="connsiteX23" fmla="*/ 1028700 w 3298372"/>
              <a:gd name="connsiteY23" fmla="*/ 2857500 h 2933700"/>
              <a:gd name="connsiteX24" fmla="*/ 800100 w 3298372"/>
              <a:gd name="connsiteY24" fmla="*/ 2835729 h 2933700"/>
              <a:gd name="connsiteX25" fmla="*/ 598715 w 3298372"/>
              <a:gd name="connsiteY25" fmla="*/ 2862943 h 2933700"/>
              <a:gd name="connsiteX26" fmla="*/ 391886 w 3298372"/>
              <a:gd name="connsiteY26" fmla="*/ 2846614 h 2933700"/>
              <a:gd name="connsiteX27" fmla="*/ 185057 w 3298372"/>
              <a:gd name="connsiteY27" fmla="*/ 2852057 h 2933700"/>
              <a:gd name="connsiteX28" fmla="*/ 0 w 3298372"/>
              <a:gd name="connsiteY28" fmla="*/ 2862943 h 2933700"/>
              <a:gd name="connsiteX0" fmla="*/ 3048000 w 3298372"/>
              <a:gd name="connsiteY0" fmla="*/ 0 h 2955472"/>
              <a:gd name="connsiteX1" fmla="*/ 3048000 w 3298372"/>
              <a:gd name="connsiteY1" fmla="*/ 293914 h 2955472"/>
              <a:gd name="connsiteX2" fmla="*/ 3069772 w 3298372"/>
              <a:gd name="connsiteY2" fmla="*/ 468086 h 2955472"/>
              <a:gd name="connsiteX3" fmla="*/ 3096986 w 3298372"/>
              <a:gd name="connsiteY3" fmla="*/ 653143 h 2955472"/>
              <a:gd name="connsiteX4" fmla="*/ 3129643 w 3298372"/>
              <a:gd name="connsiteY4" fmla="*/ 751114 h 2955472"/>
              <a:gd name="connsiteX5" fmla="*/ 3200400 w 3298372"/>
              <a:gd name="connsiteY5" fmla="*/ 876300 h 2955472"/>
              <a:gd name="connsiteX6" fmla="*/ 3260272 w 3298372"/>
              <a:gd name="connsiteY6" fmla="*/ 1045029 h 2955472"/>
              <a:gd name="connsiteX7" fmla="*/ 3298372 w 3298372"/>
              <a:gd name="connsiteY7" fmla="*/ 1202872 h 2955472"/>
              <a:gd name="connsiteX8" fmla="*/ 3282043 w 3298372"/>
              <a:gd name="connsiteY8" fmla="*/ 1317172 h 2955472"/>
              <a:gd name="connsiteX9" fmla="*/ 3178629 w 3298372"/>
              <a:gd name="connsiteY9" fmla="*/ 1703614 h 2955472"/>
              <a:gd name="connsiteX10" fmla="*/ 3135086 w 3298372"/>
              <a:gd name="connsiteY10" fmla="*/ 1872343 h 2955472"/>
              <a:gd name="connsiteX11" fmla="*/ 3042557 w 3298372"/>
              <a:gd name="connsiteY11" fmla="*/ 1981200 h 2955472"/>
              <a:gd name="connsiteX12" fmla="*/ 2950029 w 3298372"/>
              <a:gd name="connsiteY12" fmla="*/ 2062843 h 2955472"/>
              <a:gd name="connsiteX13" fmla="*/ 2797629 w 3298372"/>
              <a:gd name="connsiteY13" fmla="*/ 2166257 h 2955472"/>
              <a:gd name="connsiteX14" fmla="*/ 2596243 w 3298372"/>
              <a:gd name="connsiteY14" fmla="*/ 2198914 h 2955472"/>
              <a:gd name="connsiteX15" fmla="*/ 2394857 w 3298372"/>
              <a:gd name="connsiteY15" fmla="*/ 2226129 h 2955472"/>
              <a:gd name="connsiteX16" fmla="*/ 2237015 w 3298372"/>
              <a:gd name="connsiteY16" fmla="*/ 2280557 h 2955472"/>
              <a:gd name="connsiteX17" fmla="*/ 2073729 w 3298372"/>
              <a:gd name="connsiteY17" fmla="*/ 2329543 h 2955472"/>
              <a:gd name="connsiteX18" fmla="*/ 1959429 w 3298372"/>
              <a:gd name="connsiteY18" fmla="*/ 2389414 h 2955472"/>
              <a:gd name="connsiteX19" fmla="*/ 1828800 w 3298372"/>
              <a:gd name="connsiteY19" fmla="*/ 2481943 h 2955472"/>
              <a:gd name="connsiteX20" fmla="*/ 1485900 w 3298372"/>
              <a:gd name="connsiteY20" fmla="*/ 2841172 h 2955472"/>
              <a:gd name="connsiteX21" fmla="*/ 1382487 w 3298372"/>
              <a:gd name="connsiteY21" fmla="*/ 2933700 h 2955472"/>
              <a:gd name="connsiteX22" fmla="*/ 1240971 w 3298372"/>
              <a:gd name="connsiteY22" fmla="*/ 2955472 h 2955472"/>
              <a:gd name="connsiteX23" fmla="*/ 1028700 w 3298372"/>
              <a:gd name="connsiteY23" fmla="*/ 2857500 h 2955472"/>
              <a:gd name="connsiteX24" fmla="*/ 800100 w 3298372"/>
              <a:gd name="connsiteY24" fmla="*/ 2835729 h 2955472"/>
              <a:gd name="connsiteX25" fmla="*/ 598715 w 3298372"/>
              <a:gd name="connsiteY25" fmla="*/ 2862943 h 2955472"/>
              <a:gd name="connsiteX26" fmla="*/ 391886 w 3298372"/>
              <a:gd name="connsiteY26" fmla="*/ 2846614 h 2955472"/>
              <a:gd name="connsiteX27" fmla="*/ 185057 w 3298372"/>
              <a:gd name="connsiteY27" fmla="*/ 2852057 h 2955472"/>
              <a:gd name="connsiteX28" fmla="*/ 0 w 3298372"/>
              <a:gd name="connsiteY28" fmla="*/ 2862943 h 2955472"/>
              <a:gd name="connsiteX0" fmla="*/ 3048000 w 3298372"/>
              <a:gd name="connsiteY0" fmla="*/ 0 h 2977243"/>
              <a:gd name="connsiteX1" fmla="*/ 3048000 w 3298372"/>
              <a:gd name="connsiteY1" fmla="*/ 293914 h 2977243"/>
              <a:gd name="connsiteX2" fmla="*/ 3069772 w 3298372"/>
              <a:gd name="connsiteY2" fmla="*/ 468086 h 2977243"/>
              <a:gd name="connsiteX3" fmla="*/ 3096986 w 3298372"/>
              <a:gd name="connsiteY3" fmla="*/ 653143 h 2977243"/>
              <a:gd name="connsiteX4" fmla="*/ 3129643 w 3298372"/>
              <a:gd name="connsiteY4" fmla="*/ 751114 h 2977243"/>
              <a:gd name="connsiteX5" fmla="*/ 3200400 w 3298372"/>
              <a:gd name="connsiteY5" fmla="*/ 876300 h 2977243"/>
              <a:gd name="connsiteX6" fmla="*/ 3260272 w 3298372"/>
              <a:gd name="connsiteY6" fmla="*/ 1045029 h 2977243"/>
              <a:gd name="connsiteX7" fmla="*/ 3298372 w 3298372"/>
              <a:gd name="connsiteY7" fmla="*/ 1202872 h 2977243"/>
              <a:gd name="connsiteX8" fmla="*/ 3282043 w 3298372"/>
              <a:gd name="connsiteY8" fmla="*/ 1317172 h 2977243"/>
              <a:gd name="connsiteX9" fmla="*/ 3178629 w 3298372"/>
              <a:gd name="connsiteY9" fmla="*/ 1703614 h 2977243"/>
              <a:gd name="connsiteX10" fmla="*/ 3135086 w 3298372"/>
              <a:gd name="connsiteY10" fmla="*/ 1872343 h 2977243"/>
              <a:gd name="connsiteX11" fmla="*/ 3042557 w 3298372"/>
              <a:gd name="connsiteY11" fmla="*/ 1981200 h 2977243"/>
              <a:gd name="connsiteX12" fmla="*/ 2950029 w 3298372"/>
              <a:gd name="connsiteY12" fmla="*/ 2062843 h 2977243"/>
              <a:gd name="connsiteX13" fmla="*/ 2797629 w 3298372"/>
              <a:gd name="connsiteY13" fmla="*/ 2166257 h 2977243"/>
              <a:gd name="connsiteX14" fmla="*/ 2596243 w 3298372"/>
              <a:gd name="connsiteY14" fmla="*/ 2198914 h 2977243"/>
              <a:gd name="connsiteX15" fmla="*/ 2394857 w 3298372"/>
              <a:gd name="connsiteY15" fmla="*/ 2226129 h 2977243"/>
              <a:gd name="connsiteX16" fmla="*/ 2237015 w 3298372"/>
              <a:gd name="connsiteY16" fmla="*/ 2280557 h 2977243"/>
              <a:gd name="connsiteX17" fmla="*/ 2073729 w 3298372"/>
              <a:gd name="connsiteY17" fmla="*/ 2329543 h 2977243"/>
              <a:gd name="connsiteX18" fmla="*/ 1959429 w 3298372"/>
              <a:gd name="connsiteY18" fmla="*/ 2389414 h 2977243"/>
              <a:gd name="connsiteX19" fmla="*/ 1828800 w 3298372"/>
              <a:gd name="connsiteY19" fmla="*/ 2481943 h 2977243"/>
              <a:gd name="connsiteX20" fmla="*/ 1485900 w 3298372"/>
              <a:gd name="connsiteY20" fmla="*/ 2841172 h 2977243"/>
              <a:gd name="connsiteX21" fmla="*/ 1382487 w 3298372"/>
              <a:gd name="connsiteY21" fmla="*/ 2933700 h 2977243"/>
              <a:gd name="connsiteX22" fmla="*/ 1246414 w 3298372"/>
              <a:gd name="connsiteY22" fmla="*/ 2977243 h 2977243"/>
              <a:gd name="connsiteX23" fmla="*/ 1028700 w 3298372"/>
              <a:gd name="connsiteY23" fmla="*/ 2857500 h 2977243"/>
              <a:gd name="connsiteX24" fmla="*/ 800100 w 3298372"/>
              <a:gd name="connsiteY24" fmla="*/ 2835729 h 2977243"/>
              <a:gd name="connsiteX25" fmla="*/ 598715 w 3298372"/>
              <a:gd name="connsiteY25" fmla="*/ 2862943 h 2977243"/>
              <a:gd name="connsiteX26" fmla="*/ 391886 w 3298372"/>
              <a:gd name="connsiteY26" fmla="*/ 2846614 h 2977243"/>
              <a:gd name="connsiteX27" fmla="*/ 185057 w 3298372"/>
              <a:gd name="connsiteY27" fmla="*/ 2852057 h 2977243"/>
              <a:gd name="connsiteX28" fmla="*/ 0 w 3298372"/>
              <a:gd name="connsiteY28" fmla="*/ 2862943 h 2977243"/>
              <a:gd name="connsiteX0" fmla="*/ 3048000 w 3298372"/>
              <a:gd name="connsiteY0" fmla="*/ 0 h 2977243"/>
              <a:gd name="connsiteX1" fmla="*/ 3048000 w 3298372"/>
              <a:gd name="connsiteY1" fmla="*/ 293914 h 2977243"/>
              <a:gd name="connsiteX2" fmla="*/ 3069772 w 3298372"/>
              <a:gd name="connsiteY2" fmla="*/ 468086 h 2977243"/>
              <a:gd name="connsiteX3" fmla="*/ 3096986 w 3298372"/>
              <a:gd name="connsiteY3" fmla="*/ 653143 h 2977243"/>
              <a:gd name="connsiteX4" fmla="*/ 3129643 w 3298372"/>
              <a:gd name="connsiteY4" fmla="*/ 751114 h 2977243"/>
              <a:gd name="connsiteX5" fmla="*/ 3200400 w 3298372"/>
              <a:gd name="connsiteY5" fmla="*/ 876300 h 2977243"/>
              <a:gd name="connsiteX6" fmla="*/ 3260272 w 3298372"/>
              <a:gd name="connsiteY6" fmla="*/ 1045029 h 2977243"/>
              <a:gd name="connsiteX7" fmla="*/ 3298372 w 3298372"/>
              <a:gd name="connsiteY7" fmla="*/ 1202872 h 2977243"/>
              <a:gd name="connsiteX8" fmla="*/ 3282043 w 3298372"/>
              <a:gd name="connsiteY8" fmla="*/ 1317172 h 2977243"/>
              <a:gd name="connsiteX9" fmla="*/ 3178629 w 3298372"/>
              <a:gd name="connsiteY9" fmla="*/ 1703614 h 2977243"/>
              <a:gd name="connsiteX10" fmla="*/ 3135086 w 3298372"/>
              <a:gd name="connsiteY10" fmla="*/ 1872343 h 2977243"/>
              <a:gd name="connsiteX11" fmla="*/ 3042557 w 3298372"/>
              <a:gd name="connsiteY11" fmla="*/ 1981200 h 2977243"/>
              <a:gd name="connsiteX12" fmla="*/ 2950029 w 3298372"/>
              <a:gd name="connsiteY12" fmla="*/ 2062843 h 2977243"/>
              <a:gd name="connsiteX13" fmla="*/ 2797629 w 3298372"/>
              <a:gd name="connsiteY13" fmla="*/ 2166257 h 2977243"/>
              <a:gd name="connsiteX14" fmla="*/ 2596243 w 3298372"/>
              <a:gd name="connsiteY14" fmla="*/ 2198914 h 2977243"/>
              <a:gd name="connsiteX15" fmla="*/ 2394857 w 3298372"/>
              <a:gd name="connsiteY15" fmla="*/ 2226129 h 2977243"/>
              <a:gd name="connsiteX16" fmla="*/ 2237015 w 3298372"/>
              <a:gd name="connsiteY16" fmla="*/ 2280557 h 2977243"/>
              <a:gd name="connsiteX17" fmla="*/ 2073729 w 3298372"/>
              <a:gd name="connsiteY17" fmla="*/ 2329543 h 2977243"/>
              <a:gd name="connsiteX18" fmla="*/ 1959429 w 3298372"/>
              <a:gd name="connsiteY18" fmla="*/ 2389414 h 2977243"/>
              <a:gd name="connsiteX19" fmla="*/ 1828800 w 3298372"/>
              <a:gd name="connsiteY19" fmla="*/ 2481943 h 2977243"/>
              <a:gd name="connsiteX20" fmla="*/ 1485900 w 3298372"/>
              <a:gd name="connsiteY20" fmla="*/ 2841172 h 2977243"/>
              <a:gd name="connsiteX21" fmla="*/ 1382487 w 3298372"/>
              <a:gd name="connsiteY21" fmla="*/ 2933700 h 2977243"/>
              <a:gd name="connsiteX22" fmla="*/ 1246414 w 3298372"/>
              <a:gd name="connsiteY22" fmla="*/ 2977243 h 2977243"/>
              <a:gd name="connsiteX23" fmla="*/ 1017815 w 3298372"/>
              <a:gd name="connsiteY23" fmla="*/ 2922814 h 2977243"/>
              <a:gd name="connsiteX24" fmla="*/ 800100 w 3298372"/>
              <a:gd name="connsiteY24" fmla="*/ 2835729 h 2977243"/>
              <a:gd name="connsiteX25" fmla="*/ 598715 w 3298372"/>
              <a:gd name="connsiteY25" fmla="*/ 2862943 h 2977243"/>
              <a:gd name="connsiteX26" fmla="*/ 391886 w 3298372"/>
              <a:gd name="connsiteY26" fmla="*/ 2846614 h 2977243"/>
              <a:gd name="connsiteX27" fmla="*/ 185057 w 3298372"/>
              <a:gd name="connsiteY27" fmla="*/ 2852057 h 2977243"/>
              <a:gd name="connsiteX28" fmla="*/ 0 w 3298372"/>
              <a:gd name="connsiteY28" fmla="*/ 2862943 h 2977243"/>
              <a:gd name="connsiteX0" fmla="*/ 3048000 w 3298372"/>
              <a:gd name="connsiteY0" fmla="*/ 0 h 2977243"/>
              <a:gd name="connsiteX1" fmla="*/ 3048000 w 3298372"/>
              <a:gd name="connsiteY1" fmla="*/ 293914 h 2977243"/>
              <a:gd name="connsiteX2" fmla="*/ 3069772 w 3298372"/>
              <a:gd name="connsiteY2" fmla="*/ 468086 h 2977243"/>
              <a:gd name="connsiteX3" fmla="*/ 3096986 w 3298372"/>
              <a:gd name="connsiteY3" fmla="*/ 653143 h 2977243"/>
              <a:gd name="connsiteX4" fmla="*/ 3129643 w 3298372"/>
              <a:gd name="connsiteY4" fmla="*/ 751114 h 2977243"/>
              <a:gd name="connsiteX5" fmla="*/ 3200400 w 3298372"/>
              <a:gd name="connsiteY5" fmla="*/ 876300 h 2977243"/>
              <a:gd name="connsiteX6" fmla="*/ 3260272 w 3298372"/>
              <a:gd name="connsiteY6" fmla="*/ 1045029 h 2977243"/>
              <a:gd name="connsiteX7" fmla="*/ 3298372 w 3298372"/>
              <a:gd name="connsiteY7" fmla="*/ 1202872 h 2977243"/>
              <a:gd name="connsiteX8" fmla="*/ 3282043 w 3298372"/>
              <a:gd name="connsiteY8" fmla="*/ 1317172 h 2977243"/>
              <a:gd name="connsiteX9" fmla="*/ 3178629 w 3298372"/>
              <a:gd name="connsiteY9" fmla="*/ 1703614 h 2977243"/>
              <a:gd name="connsiteX10" fmla="*/ 3135086 w 3298372"/>
              <a:gd name="connsiteY10" fmla="*/ 1872343 h 2977243"/>
              <a:gd name="connsiteX11" fmla="*/ 3042557 w 3298372"/>
              <a:gd name="connsiteY11" fmla="*/ 1981200 h 2977243"/>
              <a:gd name="connsiteX12" fmla="*/ 2950029 w 3298372"/>
              <a:gd name="connsiteY12" fmla="*/ 2062843 h 2977243"/>
              <a:gd name="connsiteX13" fmla="*/ 2797629 w 3298372"/>
              <a:gd name="connsiteY13" fmla="*/ 2166257 h 2977243"/>
              <a:gd name="connsiteX14" fmla="*/ 2596243 w 3298372"/>
              <a:gd name="connsiteY14" fmla="*/ 2198914 h 2977243"/>
              <a:gd name="connsiteX15" fmla="*/ 2394857 w 3298372"/>
              <a:gd name="connsiteY15" fmla="*/ 2226129 h 2977243"/>
              <a:gd name="connsiteX16" fmla="*/ 2237015 w 3298372"/>
              <a:gd name="connsiteY16" fmla="*/ 2280557 h 2977243"/>
              <a:gd name="connsiteX17" fmla="*/ 2073729 w 3298372"/>
              <a:gd name="connsiteY17" fmla="*/ 2329543 h 2977243"/>
              <a:gd name="connsiteX18" fmla="*/ 1959429 w 3298372"/>
              <a:gd name="connsiteY18" fmla="*/ 2389414 h 2977243"/>
              <a:gd name="connsiteX19" fmla="*/ 1828800 w 3298372"/>
              <a:gd name="connsiteY19" fmla="*/ 2481943 h 2977243"/>
              <a:gd name="connsiteX20" fmla="*/ 1485900 w 3298372"/>
              <a:gd name="connsiteY20" fmla="*/ 2841172 h 2977243"/>
              <a:gd name="connsiteX21" fmla="*/ 1382487 w 3298372"/>
              <a:gd name="connsiteY21" fmla="*/ 2933700 h 2977243"/>
              <a:gd name="connsiteX22" fmla="*/ 1246414 w 3298372"/>
              <a:gd name="connsiteY22" fmla="*/ 2977243 h 2977243"/>
              <a:gd name="connsiteX23" fmla="*/ 1017815 w 3298372"/>
              <a:gd name="connsiteY23" fmla="*/ 2922814 h 2977243"/>
              <a:gd name="connsiteX24" fmla="*/ 827315 w 3298372"/>
              <a:gd name="connsiteY24" fmla="*/ 2906486 h 2977243"/>
              <a:gd name="connsiteX25" fmla="*/ 598715 w 3298372"/>
              <a:gd name="connsiteY25" fmla="*/ 2862943 h 2977243"/>
              <a:gd name="connsiteX26" fmla="*/ 391886 w 3298372"/>
              <a:gd name="connsiteY26" fmla="*/ 2846614 h 2977243"/>
              <a:gd name="connsiteX27" fmla="*/ 185057 w 3298372"/>
              <a:gd name="connsiteY27" fmla="*/ 2852057 h 2977243"/>
              <a:gd name="connsiteX28" fmla="*/ 0 w 3298372"/>
              <a:gd name="connsiteY28" fmla="*/ 2862943 h 2977243"/>
              <a:gd name="connsiteX0" fmla="*/ 3048000 w 3298372"/>
              <a:gd name="connsiteY0" fmla="*/ 0 h 2977243"/>
              <a:gd name="connsiteX1" fmla="*/ 3048000 w 3298372"/>
              <a:gd name="connsiteY1" fmla="*/ 293914 h 2977243"/>
              <a:gd name="connsiteX2" fmla="*/ 3069772 w 3298372"/>
              <a:gd name="connsiteY2" fmla="*/ 468086 h 2977243"/>
              <a:gd name="connsiteX3" fmla="*/ 3096986 w 3298372"/>
              <a:gd name="connsiteY3" fmla="*/ 653143 h 2977243"/>
              <a:gd name="connsiteX4" fmla="*/ 3129643 w 3298372"/>
              <a:gd name="connsiteY4" fmla="*/ 751114 h 2977243"/>
              <a:gd name="connsiteX5" fmla="*/ 3200400 w 3298372"/>
              <a:gd name="connsiteY5" fmla="*/ 876300 h 2977243"/>
              <a:gd name="connsiteX6" fmla="*/ 3260272 w 3298372"/>
              <a:gd name="connsiteY6" fmla="*/ 1045029 h 2977243"/>
              <a:gd name="connsiteX7" fmla="*/ 3298372 w 3298372"/>
              <a:gd name="connsiteY7" fmla="*/ 1202872 h 2977243"/>
              <a:gd name="connsiteX8" fmla="*/ 3282043 w 3298372"/>
              <a:gd name="connsiteY8" fmla="*/ 1317172 h 2977243"/>
              <a:gd name="connsiteX9" fmla="*/ 3178629 w 3298372"/>
              <a:gd name="connsiteY9" fmla="*/ 1703614 h 2977243"/>
              <a:gd name="connsiteX10" fmla="*/ 3135086 w 3298372"/>
              <a:gd name="connsiteY10" fmla="*/ 1872343 h 2977243"/>
              <a:gd name="connsiteX11" fmla="*/ 3042557 w 3298372"/>
              <a:gd name="connsiteY11" fmla="*/ 1981200 h 2977243"/>
              <a:gd name="connsiteX12" fmla="*/ 2950029 w 3298372"/>
              <a:gd name="connsiteY12" fmla="*/ 2062843 h 2977243"/>
              <a:gd name="connsiteX13" fmla="*/ 2797629 w 3298372"/>
              <a:gd name="connsiteY13" fmla="*/ 2166257 h 2977243"/>
              <a:gd name="connsiteX14" fmla="*/ 2596243 w 3298372"/>
              <a:gd name="connsiteY14" fmla="*/ 2198914 h 2977243"/>
              <a:gd name="connsiteX15" fmla="*/ 2394857 w 3298372"/>
              <a:gd name="connsiteY15" fmla="*/ 2226129 h 2977243"/>
              <a:gd name="connsiteX16" fmla="*/ 2237015 w 3298372"/>
              <a:gd name="connsiteY16" fmla="*/ 2280557 h 2977243"/>
              <a:gd name="connsiteX17" fmla="*/ 2073729 w 3298372"/>
              <a:gd name="connsiteY17" fmla="*/ 2329543 h 2977243"/>
              <a:gd name="connsiteX18" fmla="*/ 1959429 w 3298372"/>
              <a:gd name="connsiteY18" fmla="*/ 2389414 h 2977243"/>
              <a:gd name="connsiteX19" fmla="*/ 1828800 w 3298372"/>
              <a:gd name="connsiteY19" fmla="*/ 2481943 h 2977243"/>
              <a:gd name="connsiteX20" fmla="*/ 1485900 w 3298372"/>
              <a:gd name="connsiteY20" fmla="*/ 2841172 h 2977243"/>
              <a:gd name="connsiteX21" fmla="*/ 1382487 w 3298372"/>
              <a:gd name="connsiteY21" fmla="*/ 2933700 h 2977243"/>
              <a:gd name="connsiteX22" fmla="*/ 1246414 w 3298372"/>
              <a:gd name="connsiteY22" fmla="*/ 2977243 h 2977243"/>
              <a:gd name="connsiteX23" fmla="*/ 1017815 w 3298372"/>
              <a:gd name="connsiteY23" fmla="*/ 2922814 h 2977243"/>
              <a:gd name="connsiteX24" fmla="*/ 827315 w 3298372"/>
              <a:gd name="connsiteY24" fmla="*/ 2906486 h 2977243"/>
              <a:gd name="connsiteX25" fmla="*/ 615043 w 3298372"/>
              <a:gd name="connsiteY25" fmla="*/ 2939143 h 2977243"/>
              <a:gd name="connsiteX26" fmla="*/ 391886 w 3298372"/>
              <a:gd name="connsiteY26" fmla="*/ 2846614 h 2977243"/>
              <a:gd name="connsiteX27" fmla="*/ 185057 w 3298372"/>
              <a:gd name="connsiteY27" fmla="*/ 2852057 h 2977243"/>
              <a:gd name="connsiteX28" fmla="*/ 0 w 3298372"/>
              <a:gd name="connsiteY28" fmla="*/ 2862943 h 2977243"/>
              <a:gd name="connsiteX0" fmla="*/ 3048000 w 3298372"/>
              <a:gd name="connsiteY0" fmla="*/ 0 h 2977243"/>
              <a:gd name="connsiteX1" fmla="*/ 3048000 w 3298372"/>
              <a:gd name="connsiteY1" fmla="*/ 293914 h 2977243"/>
              <a:gd name="connsiteX2" fmla="*/ 3069772 w 3298372"/>
              <a:gd name="connsiteY2" fmla="*/ 468086 h 2977243"/>
              <a:gd name="connsiteX3" fmla="*/ 3096986 w 3298372"/>
              <a:gd name="connsiteY3" fmla="*/ 653143 h 2977243"/>
              <a:gd name="connsiteX4" fmla="*/ 3129643 w 3298372"/>
              <a:gd name="connsiteY4" fmla="*/ 751114 h 2977243"/>
              <a:gd name="connsiteX5" fmla="*/ 3200400 w 3298372"/>
              <a:gd name="connsiteY5" fmla="*/ 876300 h 2977243"/>
              <a:gd name="connsiteX6" fmla="*/ 3260272 w 3298372"/>
              <a:gd name="connsiteY6" fmla="*/ 1045029 h 2977243"/>
              <a:gd name="connsiteX7" fmla="*/ 3298372 w 3298372"/>
              <a:gd name="connsiteY7" fmla="*/ 1202872 h 2977243"/>
              <a:gd name="connsiteX8" fmla="*/ 3282043 w 3298372"/>
              <a:gd name="connsiteY8" fmla="*/ 1317172 h 2977243"/>
              <a:gd name="connsiteX9" fmla="*/ 3178629 w 3298372"/>
              <a:gd name="connsiteY9" fmla="*/ 1703614 h 2977243"/>
              <a:gd name="connsiteX10" fmla="*/ 3135086 w 3298372"/>
              <a:gd name="connsiteY10" fmla="*/ 1872343 h 2977243"/>
              <a:gd name="connsiteX11" fmla="*/ 3042557 w 3298372"/>
              <a:gd name="connsiteY11" fmla="*/ 1981200 h 2977243"/>
              <a:gd name="connsiteX12" fmla="*/ 2950029 w 3298372"/>
              <a:gd name="connsiteY12" fmla="*/ 2062843 h 2977243"/>
              <a:gd name="connsiteX13" fmla="*/ 2797629 w 3298372"/>
              <a:gd name="connsiteY13" fmla="*/ 2166257 h 2977243"/>
              <a:gd name="connsiteX14" fmla="*/ 2596243 w 3298372"/>
              <a:gd name="connsiteY14" fmla="*/ 2198914 h 2977243"/>
              <a:gd name="connsiteX15" fmla="*/ 2394857 w 3298372"/>
              <a:gd name="connsiteY15" fmla="*/ 2226129 h 2977243"/>
              <a:gd name="connsiteX16" fmla="*/ 2237015 w 3298372"/>
              <a:gd name="connsiteY16" fmla="*/ 2280557 h 2977243"/>
              <a:gd name="connsiteX17" fmla="*/ 2073729 w 3298372"/>
              <a:gd name="connsiteY17" fmla="*/ 2329543 h 2977243"/>
              <a:gd name="connsiteX18" fmla="*/ 1959429 w 3298372"/>
              <a:gd name="connsiteY18" fmla="*/ 2389414 h 2977243"/>
              <a:gd name="connsiteX19" fmla="*/ 1828800 w 3298372"/>
              <a:gd name="connsiteY19" fmla="*/ 2481943 h 2977243"/>
              <a:gd name="connsiteX20" fmla="*/ 1485900 w 3298372"/>
              <a:gd name="connsiteY20" fmla="*/ 2841172 h 2977243"/>
              <a:gd name="connsiteX21" fmla="*/ 1382487 w 3298372"/>
              <a:gd name="connsiteY21" fmla="*/ 2933700 h 2977243"/>
              <a:gd name="connsiteX22" fmla="*/ 1246414 w 3298372"/>
              <a:gd name="connsiteY22" fmla="*/ 2977243 h 2977243"/>
              <a:gd name="connsiteX23" fmla="*/ 1017815 w 3298372"/>
              <a:gd name="connsiteY23" fmla="*/ 2922814 h 2977243"/>
              <a:gd name="connsiteX24" fmla="*/ 827315 w 3298372"/>
              <a:gd name="connsiteY24" fmla="*/ 2906486 h 2977243"/>
              <a:gd name="connsiteX25" fmla="*/ 615043 w 3298372"/>
              <a:gd name="connsiteY25" fmla="*/ 2939143 h 2977243"/>
              <a:gd name="connsiteX26" fmla="*/ 419100 w 3298372"/>
              <a:gd name="connsiteY26" fmla="*/ 2933700 h 2977243"/>
              <a:gd name="connsiteX27" fmla="*/ 185057 w 3298372"/>
              <a:gd name="connsiteY27" fmla="*/ 2852057 h 2977243"/>
              <a:gd name="connsiteX28" fmla="*/ 0 w 3298372"/>
              <a:gd name="connsiteY28" fmla="*/ 2862943 h 2977243"/>
              <a:gd name="connsiteX0" fmla="*/ 3048000 w 3298372"/>
              <a:gd name="connsiteY0" fmla="*/ 0 h 2977243"/>
              <a:gd name="connsiteX1" fmla="*/ 3048000 w 3298372"/>
              <a:gd name="connsiteY1" fmla="*/ 293914 h 2977243"/>
              <a:gd name="connsiteX2" fmla="*/ 3069772 w 3298372"/>
              <a:gd name="connsiteY2" fmla="*/ 468086 h 2977243"/>
              <a:gd name="connsiteX3" fmla="*/ 3096986 w 3298372"/>
              <a:gd name="connsiteY3" fmla="*/ 653143 h 2977243"/>
              <a:gd name="connsiteX4" fmla="*/ 3129643 w 3298372"/>
              <a:gd name="connsiteY4" fmla="*/ 751114 h 2977243"/>
              <a:gd name="connsiteX5" fmla="*/ 3200400 w 3298372"/>
              <a:gd name="connsiteY5" fmla="*/ 876300 h 2977243"/>
              <a:gd name="connsiteX6" fmla="*/ 3260272 w 3298372"/>
              <a:gd name="connsiteY6" fmla="*/ 1045029 h 2977243"/>
              <a:gd name="connsiteX7" fmla="*/ 3298372 w 3298372"/>
              <a:gd name="connsiteY7" fmla="*/ 1202872 h 2977243"/>
              <a:gd name="connsiteX8" fmla="*/ 3282043 w 3298372"/>
              <a:gd name="connsiteY8" fmla="*/ 1317172 h 2977243"/>
              <a:gd name="connsiteX9" fmla="*/ 3178629 w 3298372"/>
              <a:gd name="connsiteY9" fmla="*/ 1703614 h 2977243"/>
              <a:gd name="connsiteX10" fmla="*/ 3135086 w 3298372"/>
              <a:gd name="connsiteY10" fmla="*/ 1872343 h 2977243"/>
              <a:gd name="connsiteX11" fmla="*/ 3042557 w 3298372"/>
              <a:gd name="connsiteY11" fmla="*/ 1981200 h 2977243"/>
              <a:gd name="connsiteX12" fmla="*/ 2950029 w 3298372"/>
              <a:gd name="connsiteY12" fmla="*/ 2062843 h 2977243"/>
              <a:gd name="connsiteX13" fmla="*/ 2797629 w 3298372"/>
              <a:gd name="connsiteY13" fmla="*/ 2166257 h 2977243"/>
              <a:gd name="connsiteX14" fmla="*/ 2596243 w 3298372"/>
              <a:gd name="connsiteY14" fmla="*/ 2198914 h 2977243"/>
              <a:gd name="connsiteX15" fmla="*/ 2394857 w 3298372"/>
              <a:gd name="connsiteY15" fmla="*/ 2226129 h 2977243"/>
              <a:gd name="connsiteX16" fmla="*/ 2237015 w 3298372"/>
              <a:gd name="connsiteY16" fmla="*/ 2280557 h 2977243"/>
              <a:gd name="connsiteX17" fmla="*/ 2073729 w 3298372"/>
              <a:gd name="connsiteY17" fmla="*/ 2329543 h 2977243"/>
              <a:gd name="connsiteX18" fmla="*/ 1959429 w 3298372"/>
              <a:gd name="connsiteY18" fmla="*/ 2389414 h 2977243"/>
              <a:gd name="connsiteX19" fmla="*/ 1828800 w 3298372"/>
              <a:gd name="connsiteY19" fmla="*/ 2481943 h 2977243"/>
              <a:gd name="connsiteX20" fmla="*/ 1485900 w 3298372"/>
              <a:gd name="connsiteY20" fmla="*/ 2841172 h 2977243"/>
              <a:gd name="connsiteX21" fmla="*/ 1382487 w 3298372"/>
              <a:gd name="connsiteY21" fmla="*/ 2933700 h 2977243"/>
              <a:gd name="connsiteX22" fmla="*/ 1246414 w 3298372"/>
              <a:gd name="connsiteY22" fmla="*/ 2977243 h 2977243"/>
              <a:gd name="connsiteX23" fmla="*/ 1017815 w 3298372"/>
              <a:gd name="connsiteY23" fmla="*/ 2922814 h 2977243"/>
              <a:gd name="connsiteX24" fmla="*/ 827315 w 3298372"/>
              <a:gd name="connsiteY24" fmla="*/ 2906486 h 2977243"/>
              <a:gd name="connsiteX25" fmla="*/ 631371 w 3298372"/>
              <a:gd name="connsiteY25" fmla="*/ 2917372 h 2977243"/>
              <a:gd name="connsiteX26" fmla="*/ 419100 w 3298372"/>
              <a:gd name="connsiteY26" fmla="*/ 2933700 h 2977243"/>
              <a:gd name="connsiteX27" fmla="*/ 185057 w 3298372"/>
              <a:gd name="connsiteY27" fmla="*/ 2852057 h 2977243"/>
              <a:gd name="connsiteX28" fmla="*/ 0 w 3298372"/>
              <a:gd name="connsiteY28" fmla="*/ 2862943 h 2977243"/>
              <a:gd name="connsiteX0" fmla="*/ 3048000 w 3298372"/>
              <a:gd name="connsiteY0" fmla="*/ 0 h 2977243"/>
              <a:gd name="connsiteX1" fmla="*/ 3048000 w 3298372"/>
              <a:gd name="connsiteY1" fmla="*/ 293914 h 2977243"/>
              <a:gd name="connsiteX2" fmla="*/ 3069772 w 3298372"/>
              <a:gd name="connsiteY2" fmla="*/ 468086 h 2977243"/>
              <a:gd name="connsiteX3" fmla="*/ 3096986 w 3298372"/>
              <a:gd name="connsiteY3" fmla="*/ 653143 h 2977243"/>
              <a:gd name="connsiteX4" fmla="*/ 3129643 w 3298372"/>
              <a:gd name="connsiteY4" fmla="*/ 751114 h 2977243"/>
              <a:gd name="connsiteX5" fmla="*/ 3200400 w 3298372"/>
              <a:gd name="connsiteY5" fmla="*/ 876300 h 2977243"/>
              <a:gd name="connsiteX6" fmla="*/ 3260272 w 3298372"/>
              <a:gd name="connsiteY6" fmla="*/ 1045029 h 2977243"/>
              <a:gd name="connsiteX7" fmla="*/ 3298372 w 3298372"/>
              <a:gd name="connsiteY7" fmla="*/ 1202872 h 2977243"/>
              <a:gd name="connsiteX8" fmla="*/ 3282043 w 3298372"/>
              <a:gd name="connsiteY8" fmla="*/ 1317172 h 2977243"/>
              <a:gd name="connsiteX9" fmla="*/ 3178629 w 3298372"/>
              <a:gd name="connsiteY9" fmla="*/ 1703614 h 2977243"/>
              <a:gd name="connsiteX10" fmla="*/ 3135086 w 3298372"/>
              <a:gd name="connsiteY10" fmla="*/ 1872343 h 2977243"/>
              <a:gd name="connsiteX11" fmla="*/ 3042557 w 3298372"/>
              <a:gd name="connsiteY11" fmla="*/ 1981200 h 2977243"/>
              <a:gd name="connsiteX12" fmla="*/ 2950029 w 3298372"/>
              <a:gd name="connsiteY12" fmla="*/ 2062843 h 2977243"/>
              <a:gd name="connsiteX13" fmla="*/ 2797629 w 3298372"/>
              <a:gd name="connsiteY13" fmla="*/ 2166257 h 2977243"/>
              <a:gd name="connsiteX14" fmla="*/ 2596243 w 3298372"/>
              <a:gd name="connsiteY14" fmla="*/ 2198914 h 2977243"/>
              <a:gd name="connsiteX15" fmla="*/ 2394857 w 3298372"/>
              <a:gd name="connsiteY15" fmla="*/ 2226129 h 2977243"/>
              <a:gd name="connsiteX16" fmla="*/ 2237015 w 3298372"/>
              <a:gd name="connsiteY16" fmla="*/ 2280557 h 2977243"/>
              <a:gd name="connsiteX17" fmla="*/ 2073729 w 3298372"/>
              <a:gd name="connsiteY17" fmla="*/ 2329543 h 2977243"/>
              <a:gd name="connsiteX18" fmla="*/ 1959429 w 3298372"/>
              <a:gd name="connsiteY18" fmla="*/ 2389414 h 2977243"/>
              <a:gd name="connsiteX19" fmla="*/ 1828800 w 3298372"/>
              <a:gd name="connsiteY19" fmla="*/ 2481943 h 2977243"/>
              <a:gd name="connsiteX20" fmla="*/ 1485900 w 3298372"/>
              <a:gd name="connsiteY20" fmla="*/ 2841172 h 2977243"/>
              <a:gd name="connsiteX21" fmla="*/ 1382487 w 3298372"/>
              <a:gd name="connsiteY21" fmla="*/ 2933700 h 2977243"/>
              <a:gd name="connsiteX22" fmla="*/ 1246414 w 3298372"/>
              <a:gd name="connsiteY22" fmla="*/ 2977243 h 2977243"/>
              <a:gd name="connsiteX23" fmla="*/ 1017815 w 3298372"/>
              <a:gd name="connsiteY23" fmla="*/ 2922814 h 2977243"/>
              <a:gd name="connsiteX24" fmla="*/ 827315 w 3298372"/>
              <a:gd name="connsiteY24" fmla="*/ 2906486 h 2977243"/>
              <a:gd name="connsiteX25" fmla="*/ 631371 w 3298372"/>
              <a:gd name="connsiteY25" fmla="*/ 2917372 h 2977243"/>
              <a:gd name="connsiteX26" fmla="*/ 413657 w 3298372"/>
              <a:gd name="connsiteY26" fmla="*/ 2950029 h 2977243"/>
              <a:gd name="connsiteX27" fmla="*/ 185057 w 3298372"/>
              <a:gd name="connsiteY27" fmla="*/ 2852057 h 2977243"/>
              <a:gd name="connsiteX28" fmla="*/ 0 w 3298372"/>
              <a:gd name="connsiteY28" fmla="*/ 2862943 h 2977243"/>
              <a:gd name="connsiteX0" fmla="*/ 3048000 w 3298372"/>
              <a:gd name="connsiteY0" fmla="*/ 0 h 2982685"/>
              <a:gd name="connsiteX1" fmla="*/ 3048000 w 3298372"/>
              <a:gd name="connsiteY1" fmla="*/ 293914 h 2982685"/>
              <a:gd name="connsiteX2" fmla="*/ 3069772 w 3298372"/>
              <a:gd name="connsiteY2" fmla="*/ 468086 h 2982685"/>
              <a:gd name="connsiteX3" fmla="*/ 3096986 w 3298372"/>
              <a:gd name="connsiteY3" fmla="*/ 653143 h 2982685"/>
              <a:gd name="connsiteX4" fmla="*/ 3129643 w 3298372"/>
              <a:gd name="connsiteY4" fmla="*/ 751114 h 2982685"/>
              <a:gd name="connsiteX5" fmla="*/ 3200400 w 3298372"/>
              <a:gd name="connsiteY5" fmla="*/ 876300 h 2982685"/>
              <a:gd name="connsiteX6" fmla="*/ 3260272 w 3298372"/>
              <a:gd name="connsiteY6" fmla="*/ 1045029 h 2982685"/>
              <a:gd name="connsiteX7" fmla="*/ 3298372 w 3298372"/>
              <a:gd name="connsiteY7" fmla="*/ 1202872 h 2982685"/>
              <a:gd name="connsiteX8" fmla="*/ 3282043 w 3298372"/>
              <a:gd name="connsiteY8" fmla="*/ 1317172 h 2982685"/>
              <a:gd name="connsiteX9" fmla="*/ 3178629 w 3298372"/>
              <a:gd name="connsiteY9" fmla="*/ 1703614 h 2982685"/>
              <a:gd name="connsiteX10" fmla="*/ 3135086 w 3298372"/>
              <a:gd name="connsiteY10" fmla="*/ 1872343 h 2982685"/>
              <a:gd name="connsiteX11" fmla="*/ 3042557 w 3298372"/>
              <a:gd name="connsiteY11" fmla="*/ 1981200 h 2982685"/>
              <a:gd name="connsiteX12" fmla="*/ 2950029 w 3298372"/>
              <a:gd name="connsiteY12" fmla="*/ 2062843 h 2982685"/>
              <a:gd name="connsiteX13" fmla="*/ 2797629 w 3298372"/>
              <a:gd name="connsiteY13" fmla="*/ 2166257 h 2982685"/>
              <a:gd name="connsiteX14" fmla="*/ 2596243 w 3298372"/>
              <a:gd name="connsiteY14" fmla="*/ 2198914 h 2982685"/>
              <a:gd name="connsiteX15" fmla="*/ 2394857 w 3298372"/>
              <a:gd name="connsiteY15" fmla="*/ 2226129 h 2982685"/>
              <a:gd name="connsiteX16" fmla="*/ 2237015 w 3298372"/>
              <a:gd name="connsiteY16" fmla="*/ 2280557 h 2982685"/>
              <a:gd name="connsiteX17" fmla="*/ 2073729 w 3298372"/>
              <a:gd name="connsiteY17" fmla="*/ 2329543 h 2982685"/>
              <a:gd name="connsiteX18" fmla="*/ 1959429 w 3298372"/>
              <a:gd name="connsiteY18" fmla="*/ 2389414 h 2982685"/>
              <a:gd name="connsiteX19" fmla="*/ 1828800 w 3298372"/>
              <a:gd name="connsiteY19" fmla="*/ 2481943 h 2982685"/>
              <a:gd name="connsiteX20" fmla="*/ 1485900 w 3298372"/>
              <a:gd name="connsiteY20" fmla="*/ 2841172 h 2982685"/>
              <a:gd name="connsiteX21" fmla="*/ 1382487 w 3298372"/>
              <a:gd name="connsiteY21" fmla="*/ 2933700 h 2982685"/>
              <a:gd name="connsiteX22" fmla="*/ 1246414 w 3298372"/>
              <a:gd name="connsiteY22" fmla="*/ 2977243 h 2982685"/>
              <a:gd name="connsiteX23" fmla="*/ 1017815 w 3298372"/>
              <a:gd name="connsiteY23" fmla="*/ 2922814 h 2982685"/>
              <a:gd name="connsiteX24" fmla="*/ 827315 w 3298372"/>
              <a:gd name="connsiteY24" fmla="*/ 2906486 h 2982685"/>
              <a:gd name="connsiteX25" fmla="*/ 631371 w 3298372"/>
              <a:gd name="connsiteY25" fmla="*/ 2917372 h 2982685"/>
              <a:gd name="connsiteX26" fmla="*/ 413657 w 3298372"/>
              <a:gd name="connsiteY26" fmla="*/ 2950029 h 2982685"/>
              <a:gd name="connsiteX27" fmla="*/ 228600 w 3298372"/>
              <a:gd name="connsiteY27" fmla="*/ 2982685 h 2982685"/>
              <a:gd name="connsiteX28" fmla="*/ 0 w 3298372"/>
              <a:gd name="connsiteY28" fmla="*/ 2862943 h 2982685"/>
              <a:gd name="connsiteX0" fmla="*/ 2819400 w 3069772"/>
              <a:gd name="connsiteY0" fmla="*/ 0 h 2982685"/>
              <a:gd name="connsiteX1" fmla="*/ 2819400 w 3069772"/>
              <a:gd name="connsiteY1" fmla="*/ 293914 h 2982685"/>
              <a:gd name="connsiteX2" fmla="*/ 2841172 w 3069772"/>
              <a:gd name="connsiteY2" fmla="*/ 468086 h 2982685"/>
              <a:gd name="connsiteX3" fmla="*/ 2868386 w 3069772"/>
              <a:gd name="connsiteY3" fmla="*/ 653143 h 2982685"/>
              <a:gd name="connsiteX4" fmla="*/ 2901043 w 3069772"/>
              <a:gd name="connsiteY4" fmla="*/ 751114 h 2982685"/>
              <a:gd name="connsiteX5" fmla="*/ 2971800 w 3069772"/>
              <a:gd name="connsiteY5" fmla="*/ 876300 h 2982685"/>
              <a:gd name="connsiteX6" fmla="*/ 3031672 w 3069772"/>
              <a:gd name="connsiteY6" fmla="*/ 1045029 h 2982685"/>
              <a:gd name="connsiteX7" fmla="*/ 3069772 w 3069772"/>
              <a:gd name="connsiteY7" fmla="*/ 1202872 h 2982685"/>
              <a:gd name="connsiteX8" fmla="*/ 3053443 w 3069772"/>
              <a:gd name="connsiteY8" fmla="*/ 1317172 h 2982685"/>
              <a:gd name="connsiteX9" fmla="*/ 2950029 w 3069772"/>
              <a:gd name="connsiteY9" fmla="*/ 1703614 h 2982685"/>
              <a:gd name="connsiteX10" fmla="*/ 2906486 w 3069772"/>
              <a:gd name="connsiteY10" fmla="*/ 1872343 h 2982685"/>
              <a:gd name="connsiteX11" fmla="*/ 2813957 w 3069772"/>
              <a:gd name="connsiteY11" fmla="*/ 1981200 h 2982685"/>
              <a:gd name="connsiteX12" fmla="*/ 2721429 w 3069772"/>
              <a:gd name="connsiteY12" fmla="*/ 2062843 h 2982685"/>
              <a:gd name="connsiteX13" fmla="*/ 2569029 w 3069772"/>
              <a:gd name="connsiteY13" fmla="*/ 2166257 h 2982685"/>
              <a:gd name="connsiteX14" fmla="*/ 2367643 w 3069772"/>
              <a:gd name="connsiteY14" fmla="*/ 2198914 h 2982685"/>
              <a:gd name="connsiteX15" fmla="*/ 2166257 w 3069772"/>
              <a:gd name="connsiteY15" fmla="*/ 2226129 h 2982685"/>
              <a:gd name="connsiteX16" fmla="*/ 2008415 w 3069772"/>
              <a:gd name="connsiteY16" fmla="*/ 2280557 h 2982685"/>
              <a:gd name="connsiteX17" fmla="*/ 1845129 w 3069772"/>
              <a:gd name="connsiteY17" fmla="*/ 2329543 h 2982685"/>
              <a:gd name="connsiteX18" fmla="*/ 1730829 w 3069772"/>
              <a:gd name="connsiteY18" fmla="*/ 2389414 h 2982685"/>
              <a:gd name="connsiteX19" fmla="*/ 1600200 w 3069772"/>
              <a:gd name="connsiteY19" fmla="*/ 2481943 h 2982685"/>
              <a:gd name="connsiteX20" fmla="*/ 1257300 w 3069772"/>
              <a:gd name="connsiteY20" fmla="*/ 2841172 h 2982685"/>
              <a:gd name="connsiteX21" fmla="*/ 1153887 w 3069772"/>
              <a:gd name="connsiteY21" fmla="*/ 2933700 h 2982685"/>
              <a:gd name="connsiteX22" fmla="*/ 1017814 w 3069772"/>
              <a:gd name="connsiteY22" fmla="*/ 2977243 h 2982685"/>
              <a:gd name="connsiteX23" fmla="*/ 789215 w 3069772"/>
              <a:gd name="connsiteY23" fmla="*/ 2922814 h 2982685"/>
              <a:gd name="connsiteX24" fmla="*/ 598715 w 3069772"/>
              <a:gd name="connsiteY24" fmla="*/ 2906486 h 2982685"/>
              <a:gd name="connsiteX25" fmla="*/ 402771 w 3069772"/>
              <a:gd name="connsiteY25" fmla="*/ 2917372 h 2982685"/>
              <a:gd name="connsiteX26" fmla="*/ 185057 w 3069772"/>
              <a:gd name="connsiteY26" fmla="*/ 2950029 h 2982685"/>
              <a:gd name="connsiteX27" fmla="*/ 0 w 3069772"/>
              <a:gd name="connsiteY27" fmla="*/ 2982685 h 2982685"/>
              <a:gd name="connsiteX0" fmla="*/ 2819400 w 3069772"/>
              <a:gd name="connsiteY0" fmla="*/ 0 h 2999014"/>
              <a:gd name="connsiteX1" fmla="*/ 2819400 w 3069772"/>
              <a:gd name="connsiteY1" fmla="*/ 293914 h 2999014"/>
              <a:gd name="connsiteX2" fmla="*/ 2841172 w 3069772"/>
              <a:gd name="connsiteY2" fmla="*/ 468086 h 2999014"/>
              <a:gd name="connsiteX3" fmla="*/ 2868386 w 3069772"/>
              <a:gd name="connsiteY3" fmla="*/ 653143 h 2999014"/>
              <a:gd name="connsiteX4" fmla="*/ 2901043 w 3069772"/>
              <a:gd name="connsiteY4" fmla="*/ 751114 h 2999014"/>
              <a:gd name="connsiteX5" fmla="*/ 2971800 w 3069772"/>
              <a:gd name="connsiteY5" fmla="*/ 876300 h 2999014"/>
              <a:gd name="connsiteX6" fmla="*/ 3031672 w 3069772"/>
              <a:gd name="connsiteY6" fmla="*/ 1045029 h 2999014"/>
              <a:gd name="connsiteX7" fmla="*/ 3069772 w 3069772"/>
              <a:gd name="connsiteY7" fmla="*/ 1202872 h 2999014"/>
              <a:gd name="connsiteX8" fmla="*/ 3053443 w 3069772"/>
              <a:gd name="connsiteY8" fmla="*/ 1317172 h 2999014"/>
              <a:gd name="connsiteX9" fmla="*/ 2950029 w 3069772"/>
              <a:gd name="connsiteY9" fmla="*/ 1703614 h 2999014"/>
              <a:gd name="connsiteX10" fmla="*/ 2906486 w 3069772"/>
              <a:gd name="connsiteY10" fmla="*/ 1872343 h 2999014"/>
              <a:gd name="connsiteX11" fmla="*/ 2813957 w 3069772"/>
              <a:gd name="connsiteY11" fmla="*/ 1981200 h 2999014"/>
              <a:gd name="connsiteX12" fmla="*/ 2721429 w 3069772"/>
              <a:gd name="connsiteY12" fmla="*/ 2062843 h 2999014"/>
              <a:gd name="connsiteX13" fmla="*/ 2569029 w 3069772"/>
              <a:gd name="connsiteY13" fmla="*/ 2166257 h 2999014"/>
              <a:gd name="connsiteX14" fmla="*/ 2367643 w 3069772"/>
              <a:gd name="connsiteY14" fmla="*/ 2198914 h 2999014"/>
              <a:gd name="connsiteX15" fmla="*/ 2166257 w 3069772"/>
              <a:gd name="connsiteY15" fmla="*/ 2226129 h 2999014"/>
              <a:gd name="connsiteX16" fmla="*/ 2008415 w 3069772"/>
              <a:gd name="connsiteY16" fmla="*/ 2280557 h 2999014"/>
              <a:gd name="connsiteX17" fmla="*/ 1845129 w 3069772"/>
              <a:gd name="connsiteY17" fmla="*/ 2329543 h 2999014"/>
              <a:gd name="connsiteX18" fmla="*/ 1730829 w 3069772"/>
              <a:gd name="connsiteY18" fmla="*/ 2389414 h 2999014"/>
              <a:gd name="connsiteX19" fmla="*/ 1600200 w 3069772"/>
              <a:gd name="connsiteY19" fmla="*/ 2481943 h 2999014"/>
              <a:gd name="connsiteX20" fmla="*/ 1257300 w 3069772"/>
              <a:gd name="connsiteY20" fmla="*/ 2841172 h 2999014"/>
              <a:gd name="connsiteX21" fmla="*/ 1153887 w 3069772"/>
              <a:gd name="connsiteY21" fmla="*/ 2933700 h 2999014"/>
              <a:gd name="connsiteX22" fmla="*/ 1017814 w 3069772"/>
              <a:gd name="connsiteY22" fmla="*/ 2977243 h 2999014"/>
              <a:gd name="connsiteX23" fmla="*/ 789215 w 3069772"/>
              <a:gd name="connsiteY23" fmla="*/ 2922814 h 2999014"/>
              <a:gd name="connsiteX24" fmla="*/ 598715 w 3069772"/>
              <a:gd name="connsiteY24" fmla="*/ 2906486 h 2999014"/>
              <a:gd name="connsiteX25" fmla="*/ 402771 w 3069772"/>
              <a:gd name="connsiteY25" fmla="*/ 2917372 h 2999014"/>
              <a:gd name="connsiteX26" fmla="*/ 185057 w 3069772"/>
              <a:gd name="connsiteY26" fmla="*/ 2950029 h 2999014"/>
              <a:gd name="connsiteX27" fmla="*/ 0 w 3069772"/>
              <a:gd name="connsiteY27" fmla="*/ 2999014 h 2999014"/>
              <a:gd name="connsiteX0" fmla="*/ 2813957 w 3069772"/>
              <a:gd name="connsiteY0" fmla="*/ 0 h 2868385"/>
              <a:gd name="connsiteX1" fmla="*/ 2819400 w 3069772"/>
              <a:gd name="connsiteY1" fmla="*/ 163285 h 2868385"/>
              <a:gd name="connsiteX2" fmla="*/ 2841172 w 3069772"/>
              <a:gd name="connsiteY2" fmla="*/ 337457 h 2868385"/>
              <a:gd name="connsiteX3" fmla="*/ 2868386 w 3069772"/>
              <a:gd name="connsiteY3" fmla="*/ 522514 h 2868385"/>
              <a:gd name="connsiteX4" fmla="*/ 2901043 w 3069772"/>
              <a:gd name="connsiteY4" fmla="*/ 620485 h 2868385"/>
              <a:gd name="connsiteX5" fmla="*/ 2971800 w 3069772"/>
              <a:gd name="connsiteY5" fmla="*/ 745671 h 2868385"/>
              <a:gd name="connsiteX6" fmla="*/ 3031672 w 3069772"/>
              <a:gd name="connsiteY6" fmla="*/ 914400 h 2868385"/>
              <a:gd name="connsiteX7" fmla="*/ 3069772 w 3069772"/>
              <a:gd name="connsiteY7" fmla="*/ 1072243 h 2868385"/>
              <a:gd name="connsiteX8" fmla="*/ 3053443 w 3069772"/>
              <a:gd name="connsiteY8" fmla="*/ 1186543 h 2868385"/>
              <a:gd name="connsiteX9" fmla="*/ 2950029 w 3069772"/>
              <a:gd name="connsiteY9" fmla="*/ 1572985 h 2868385"/>
              <a:gd name="connsiteX10" fmla="*/ 2906486 w 3069772"/>
              <a:gd name="connsiteY10" fmla="*/ 1741714 h 2868385"/>
              <a:gd name="connsiteX11" fmla="*/ 2813957 w 3069772"/>
              <a:gd name="connsiteY11" fmla="*/ 1850571 h 2868385"/>
              <a:gd name="connsiteX12" fmla="*/ 2721429 w 3069772"/>
              <a:gd name="connsiteY12" fmla="*/ 1932214 h 2868385"/>
              <a:gd name="connsiteX13" fmla="*/ 2569029 w 3069772"/>
              <a:gd name="connsiteY13" fmla="*/ 2035628 h 2868385"/>
              <a:gd name="connsiteX14" fmla="*/ 2367643 w 3069772"/>
              <a:gd name="connsiteY14" fmla="*/ 2068285 h 2868385"/>
              <a:gd name="connsiteX15" fmla="*/ 2166257 w 3069772"/>
              <a:gd name="connsiteY15" fmla="*/ 2095500 h 2868385"/>
              <a:gd name="connsiteX16" fmla="*/ 2008415 w 3069772"/>
              <a:gd name="connsiteY16" fmla="*/ 2149928 h 2868385"/>
              <a:gd name="connsiteX17" fmla="*/ 1845129 w 3069772"/>
              <a:gd name="connsiteY17" fmla="*/ 2198914 h 2868385"/>
              <a:gd name="connsiteX18" fmla="*/ 1730829 w 3069772"/>
              <a:gd name="connsiteY18" fmla="*/ 2258785 h 2868385"/>
              <a:gd name="connsiteX19" fmla="*/ 1600200 w 3069772"/>
              <a:gd name="connsiteY19" fmla="*/ 2351314 h 2868385"/>
              <a:gd name="connsiteX20" fmla="*/ 1257300 w 3069772"/>
              <a:gd name="connsiteY20" fmla="*/ 2710543 h 2868385"/>
              <a:gd name="connsiteX21" fmla="*/ 1153887 w 3069772"/>
              <a:gd name="connsiteY21" fmla="*/ 2803071 h 2868385"/>
              <a:gd name="connsiteX22" fmla="*/ 1017814 w 3069772"/>
              <a:gd name="connsiteY22" fmla="*/ 2846614 h 2868385"/>
              <a:gd name="connsiteX23" fmla="*/ 789215 w 3069772"/>
              <a:gd name="connsiteY23" fmla="*/ 2792185 h 2868385"/>
              <a:gd name="connsiteX24" fmla="*/ 598715 w 3069772"/>
              <a:gd name="connsiteY24" fmla="*/ 2775857 h 2868385"/>
              <a:gd name="connsiteX25" fmla="*/ 402771 w 3069772"/>
              <a:gd name="connsiteY25" fmla="*/ 2786743 h 2868385"/>
              <a:gd name="connsiteX26" fmla="*/ 185057 w 3069772"/>
              <a:gd name="connsiteY26" fmla="*/ 2819400 h 2868385"/>
              <a:gd name="connsiteX27" fmla="*/ 0 w 3069772"/>
              <a:gd name="connsiteY27" fmla="*/ 2868385 h 2868385"/>
              <a:gd name="connsiteX0" fmla="*/ 2813957 w 3069772"/>
              <a:gd name="connsiteY0" fmla="*/ 0 h 2868385"/>
              <a:gd name="connsiteX1" fmla="*/ 2819400 w 3069772"/>
              <a:gd name="connsiteY1" fmla="*/ 163285 h 2868385"/>
              <a:gd name="connsiteX2" fmla="*/ 2841172 w 3069772"/>
              <a:gd name="connsiteY2" fmla="*/ 337457 h 2868385"/>
              <a:gd name="connsiteX3" fmla="*/ 2868386 w 3069772"/>
              <a:gd name="connsiteY3" fmla="*/ 522514 h 2868385"/>
              <a:gd name="connsiteX4" fmla="*/ 2901043 w 3069772"/>
              <a:gd name="connsiteY4" fmla="*/ 620485 h 2868385"/>
              <a:gd name="connsiteX5" fmla="*/ 2971800 w 3069772"/>
              <a:gd name="connsiteY5" fmla="*/ 745671 h 2868385"/>
              <a:gd name="connsiteX6" fmla="*/ 3031672 w 3069772"/>
              <a:gd name="connsiteY6" fmla="*/ 914400 h 2868385"/>
              <a:gd name="connsiteX7" fmla="*/ 3069772 w 3069772"/>
              <a:gd name="connsiteY7" fmla="*/ 1072243 h 2868385"/>
              <a:gd name="connsiteX8" fmla="*/ 3053443 w 3069772"/>
              <a:gd name="connsiteY8" fmla="*/ 1186543 h 2868385"/>
              <a:gd name="connsiteX9" fmla="*/ 2950029 w 3069772"/>
              <a:gd name="connsiteY9" fmla="*/ 1572985 h 2868385"/>
              <a:gd name="connsiteX10" fmla="*/ 2906486 w 3069772"/>
              <a:gd name="connsiteY10" fmla="*/ 1741714 h 2868385"/>
              <a:gd name="connsiteX11" fmla="*/ 2813957 w 3069772"/>
              <a:gd name="connsiteY11" fmla="*/ 1850571 h 2868385"/>
              <a:gd name="connsiteX12" fmla="*/ 2721429 w 3069772"/>
              <a:gd name="connsiteY12" fmla="*/ 1932214 h 2868385"/>
              <a:gd name="connsiteX13" fmla="*/ 2569029 w 3069772"/>
              <a:gd name="connsiteY13" fmla="*/ 2035628 h 2868385"/>
              <a:gd name="connsiteX14" fmla="*/ 2367643 w 3069772"/>
              <a:gd name="connsiteY14" fmla="*/ 2068285 h 2868385"/>
              <a:gd name="connsiteX15" fmla="*/ 2166257 w 3069772"/>
              <a:gd name="connsiteY15" fmla="*/ 2095500 h 2868385"/>
              <a:gd name="connsiteX16" fmla="*/ 2008415 w 3069772"/>
              <a:gd name="connsiteY16" fmla="*/ 2149928 h 2868385"/>
              <a:gd name="connsiteX17" fmla="*/ 1845129 w 3069772"/>
              <a:gd name="connsiteY17" fmla="*/ 2198914 h 2868385"/>
              <a:gd name="connsiteX18" fmla="*/ 1730829 w 3069772"/>
              <a:gd name="connsiteY18" fmla="*/ 2258785 h 2868385"/>
              <a:gd name="connsiteX19" fmla="*/ 1600200 w 3069772"/>
              <a:gd name="connsiteY19" fmla="*/ 2351314 h 2868385"/>
              <a:gd name="connsiteX20" fmla="*/ 1257300 w 3069772"/>
              <a:gd name="connsiteY20" fmla="*/ 2710543 h 2868385"/>
              <a:gd name="connsiteX21" fmla="*/ 1153887 w 3069772"/>
              <a:gd name="connsiteY21" fmla="*/ 2803071 h 2868385"/>
              <a:gd name="connsiteX22" fmla="*/ 1017814 w 3069772"/>
              <a:gd name="connsiteY22" fmla="*/ 2846614 h 2868385"/>
              <a:gd name="connsiteX23" fmla="*/ 789215 w 3069772"/>
              <a:gd name="connsiteY23" fmla="*/ 2792185 h 2868385"/>
              <a:gd name="connsiteX24" fmla="*/ 598715 w 3069772"/>
              <a:gd name="connsiteY24" fmla="*/ 2775857 h 2868385"/>
              <a:gd name="connsiteX25" fmla="*/ 402771 w 3069772"/>
              <a:gd name="connsiteY25" fmla="*/ 2786743 h 2868385"/>
              <a:gd name="connsiteX26" fmla="*/ 185057 w 3069772"/>
              <a:gd name="connsiteY26" fmla="*/ 2819400 h 2868385"/>
              <a:gd name="connsiteX27" fmla="*/ 0 w 3069772"/>
              <a:gd name="connsiteY27" fmla="*/ 2868385 h 2868385"/>
              <a:gd name="connsiteX0" fmla="*/ 2080532 w 3069772"/>
              <a:gd name="connsiteY0" fmla="*/ 0 h 4773385"/>
              <a:gd name="connsiteX1" fmla="*/ 2819400 w 3069772"/>
              <a:gd name="connsiteY1" fmla="*/ 2068285 h 4773385"/>
              <a:gd name="connsiteX2" fmla="*/ 2841172 w 3069772"/>
              <a:gd name="connsiteY2" fmla="*/ 2242457 h 4773385"/>
              <a:gd name="connsiteX3" fmla="*/ 2868386 w 3069772"/>
              <a:gd name="connsiteY3" fmla="*/ 2427514 h 4773385"/>
              <a:gd name="connsiteX4" fmla="*/ 2901043 w 3069772"/>
              <a:gd name="connsiteY4" fmla="*/ 2525485 h 4773385"/>
              <a:gd name="connsiteX5" fmla="*/ 2971800 w 3069772"/>
              <a:gd name="connsiteY5" fmla="*/ 2650671 h 4773385"/>
              <a:gd name="connsiteX6" fmla="*/ 3031672 w 3069772"/>
              <a:gd name="connsiteY6" fmla="*/ 2819400 h 4773385"/>
              <a:gd name="connsiteX7" fmla="*/ 3069772 w 3069772"/>
              <a:gd name="connsiteY7" fmla="*/ 2977243 h 4773385"/>
              <a:gd name="connsiteX8" fmla="*/ 3053443 w 3069772"/>
              <a:gd name="connsiteY8" fmla="*/ 3091543 h 4773385"/>
              <a:gd name="connsiteX9" fmla="*/ 2950029 w 3069772"/>
              <a:gd name="connsiteY9" fmla="*/ 3477985 h 4773385"/>
              <a:gd name="connsiteX10" fmla="*/ 2906486 w 3069772"/>
              <a:gd name="connsiteY10" fmla="*/ 3646714 h 4773385"/>
              <a:gd name="connsiteX11" fmla="*/ 2813957 w 3069772"/>
              <a:gd name="connsiteY11" fmla="*/ 3755571 h 4773385"/>
              <a:gd name="connsiteX12" fmla="*/ 2721429 w 3069772"/>
              <a:gd name="connsiteY12" fmla="*/ 3837214 h 4773385"/>
              <a:gd name="connsiteX13" fmla="*/ 2569029 w 3069772"/>
              <a:gd name="connsiteY13" fmla="*/ 3940628 h 4773385"/>
              <a:gd name="connsiteX14" fmla="*/ 2367643 w 3069772"/>
              <a:gd name="connsiteY14" fmla="*/ 3973285 h 4773385"/>
              <a:gd name="connsiteX15" fmla="*/ 2166257 w 3069772"/>
              <a:gd name="connsiteY15" fmla="*/ 4000500 h 4773385"/>
              <a:gd name="connsiteX16" fmla="*/ 2008415 w 3069772"/>
              <a:gd name="connsiteY16" fmla="*/ 4054928 h 4773385"/>
              <a:gd name="connsiteX17" fmla="*/ 1845129 w 3069772"/>
              <a:gd name="connsiteY17" fmla="*/ 4103914 h 4773385"/>
              <a:gd name="connsiteX18" fmla="*/ 1730829 w 3069772"/>
              <a:gd name="connsiteY18" fmla="*/ 4163785 h 4773385"/>
              <a:gd name="connsiteX19" fmla="*/ 1600200 w 3069772"/>
              <a:gd name="connsiteY19" fmla="*/ 4256314 h 4773385"/>
              <a:gd name="connsiteX20" fmla="*/ 1257300 w 3069772"/>
              <a:gd name="connsiteY20" fmla="*/ 4615543 h 4773385"/>
              <a:gd name="connsiteX21" fmla="*/ 1153887 w 3069772"/>
              <a:gd name="connsiteY21" fmla="*/ 4708071 h 4773385"/>
              <a:gd name="connsiteX22" fmla="*/ 1017814 w 3069772"/>
              <a:gd name="connsiteY22" fmla="*/ 4751614 h 4773385"/>
              <a:gd name="connsiteX23" fmla="*/ 789215 w 3069772"/>
              <a:gd name="connsiteY23" fmla="*/ 4697185 h 4773385"/>
              <a:gd name="connsiteX24" fmla="*/ 598715 w 3069772"/>
              <a:gd name="connsiteY24" fmla="*/ 4680857 h 4773385"/>
              <a:gd name="connsiteX25" fmla="*/ 402771 w 3069772"/>
              <a:gd name="connsiteY25" fmla="*/ 4691743 h 4773385"/>
              <a:gd name="connsiteX26" fmla="*/ 185057 w 3069772"/>
              <a:gd name="connsiteY26" fmla="*/ 4724400 h 4773385"/>
              <a:gd name="connsiteX27" fmla="*/ 0 w 3069772"/>
              <a:gd name="connsiteY27" fmla="*/ 4773385 h 4773385"/>
              <a:gd name="connsiteX0" fmla="*/ 2199594 w 3069772"/>
              <a:gd name="connsiteY0" fmla="*/ 0 h 6525985"/>
              <a:gd name="connsiteX1" fmla="*/ 2819400 w 3069772"/>
              <a:gd name="connsiteY1" fmla="*/ 3820885 h 6525985"/>
              <a:gd name="connsiteX2" fmla="*/ 2841172 w 3069772"/>
              <a:gd name="connsiteY2" fmla="*/ 3995057 h 6525985"/>
              <a:gd name="connsiteX3" fmla="*/ 2868386 w 3069772"/>
              <a:gd name="connsiteY3" fmla="*/ 4180114 h 6525985"/>
              <a:gd name="connsiteX4" fmla="*/ 2901043 w 3069772"/>
              <a:gd name="connsiteY4" fmla="*/ 4278085 h 6525985"/>
              <a:gd name="connsiteX5" fmla="*/ 2971800 w 3069772"/>
              <a:gd name="connsiteY5" fmla="*/ 4403271 h 6525985"/>
              <a:gd name="connsiteX6" fmla="*/ 3031672 w 3069772"/>
              <a:gd name="connsiteY6" fmla="*/ 4572000 h 6525985"/>
              <a:gd name="connsiteX7" fmla="*/ 3069772 w 3069772"/>
              <a:gd name="connsiteY7" fmla="*/ 4729843 h 6525985"/>
              <a:gd name="connsiteX8" fmla="*/ 3053443 w 3069772"/>
              <a:gd name="connsiteY8" fmla="*/ 4844143 h 6525985"/>
              <a:gd name="connsiteX9" fmla="*/ 2950029 w 3069772"/>
              <a:gd name="connsiteY9" fmla="*/ 5230585 h 6525985"/>
              <a:gd name="connsiteX10" fmla="*/ 2906486 w 3069772"/>
              <a:gd name="connsiteY10" fmla="*/ 5399314 h 6525985"/>
              <a:gd name="connsiteX11" fmla="*/ 2813957 w 3069772"/>
              <a:gd name="connsiteY11" fmla="*/ 5508171 h 6525985"/>
              <a:gd name="connsiteX12" fmla="*/ 2721429 w 3069772"/>
              <a:gd name="connsiteY12" fmla="*/ 5589814 h 6525985"/>
              <a:gd name="connsiteX13" fmla="*/ 2569029 w 3069772"/>
              <a:gd name="connsiteY13" fmla="*/ 5693228 h 6525985"/>
              <a:gd name="connsiteX14" fmla="*/ 2367643 w 3069772"/>
              <a:gd name="connsiteY14" fmla="*/ 5725885 h 6525985"/>
              <a:gd name="connsiteX15" fmla="*/ 2166257 w 3069772"/>
              <a:gd name="connsiteY15" fmla="*/ 5753100 h 6525985"/>
              <a:gd name="connsiteX16" fmla="*/ 2008415 w 3069772"/>
              <a:gd name="connsiteY16" fmla="*/ 5807528 h 6525985"/>
              <a:gd name="connsiteX17" fmla="*/ 1845129 w 3069772"/>
              <a:gd name="connsiteY17" fmla="*/ 5856514 h 6525985"/>
              <a:gd name="connsiteX18" fmla="*/ 1730829 w 3069772"/>
              <a:gd name="connsiteY18" fmla="*/ 5916385 h 6525985"/>
              <a:gd name="connsiteX19" fmla="*/ 1600200 w 3069772"/>
              <a:gd name="connsiteY19" fmla="*/ 6008914 h 6525985"/>
              <a:gd name="connsiteX20" fmla="*/ 1257300 w 3069772"/>
              <a:gd name="connsiteY20" fmla="*/ 6368143 h 6525985"/>
              <a:gd name="connsiteX21" fmla="*/ 1153887 w 3069772"/>
              <a:gd name="connsiteY21" fmla="*/ 6460671 h 6525985"/>
              <a:gd name="connsiteX22" fmla="*/ 1017814 w 3069772"/>
              <a:gd name="connsiteY22" fmla="*/ 6504214 h 6525985"/>
              <a:gd name="connsiteX23" fmla="*/ 789215 w 3069772"/>
              <a:gd name="connsiteY23" fmla="*/ 6449785 h 6525985"/>
              <a:gd name="connsiteX24" fmla="*/ 598715 w 3069772"/>
              <a:gd name="connsiteY24" fmla="*/ 6433457 h 6525985"/>
              <a:gd name="connsiteX25" fmla="*/ 402771 w 3069772"/>
              <a:gd name="connsiteY25" fmla="*/ 6444343 h 6525985"/>
              <a:gd name="connsiteX26" fmla="*/ 185057 w 3069772"/>
              <a:gd name="connsiteY26" fmla="*/ 6477000 h 6525985"/>
              <a:gd name="connsiteX27" fmla="*/ 0 w 3069772"/>
              <a:gd name="connsiteY27" fmla="*/ 6525985 h 6525985"/>
              <a:gd name="connsiteX0" fmla="*/ 2199594 w 3069772"/>
              <a:gd name="connsiteY0" fmla="*/ 0 h 6525985"/>
              <a:gd name="connsiteX1" fmla="*/ 2787423 w 3069772"/>
              <a:gd name="connsiteY1" fmla="*/ 3665762 h 6525985"/>
              <a:gd name="connsiteX2" fmla="*/ 2819400 w 3069772"/>
              <a:gd name="connsiteY2" fmla="*/ 3820885 h 6525985"/>
              <a:gd name="connsiteX3" fmla="*/ 2841172 w 3069772"/>
              <a:gd name="connsiteY3" fmla="*/ 3995057 h 6525985"/>
              <a:gd name="connsiteX4" fmla="*/ 2868386 w 3069772"/>
              <a:gd name="connsiteY4" fmla="*/ 4180114 h 6525985"/>
              <a:gd name="connsiteX5" fmla="*/ 2901043 w 3069772"/>
              <a:gd name="connsiteY5" fmla="*/ 4278085 h 6525985"/>
              <a:gd name="connsiteX6" fmla="*/ 2971800 w 3069772"/>
              <a:gd name="connsiteY6" fmla="*/ 4403271 h 6525985"/>
              <a:gd name="connsiteX7" fmla="*/ 3031672 w 3069772"/>
              <a:gd name="connsiteY7" fmla="*/ 4572000 h 6525985"/>
              <a:gd name="connsiteX8" fmla="*/ 3069772 w 3069772"/>
              <a:gd name="connsiteY8" fmla="*/ 4729843 h 6525985"/>
              <a:gd name="connsiteX9" fmla="*/ 3053443 w 3069772"/>
              <a:gd name="connsiteY9" fmla="*/ 4844143 h 6525985"/>
              <a:gd name="connsiteX10" fmla="*/ 2950029 w 3069772"/>
              <a:gd name="connsiteY10" fmla="*/ 5230585 h 6525985"/>
              <a:gd name="connsiteX11" fmla="*/ 2906486 w 3069772"/>
              <a:gd name="connsiteY11" fmla="*/ 5399314 h 6525985"/>
              <a:gd name="connsiteX12" fmla="*/ 2813957 w 3069772"/>
              <a:gd name="connsiteY12" fmla="*/ 5508171 h 6525985"/>
              <a:gd name="connsiteX13" fmla="*/ 2721429 w 3069772"/>
              <a:gd name="connsiteY13" fmla="*/ 5589814 h 6525985"/>
              <a:gd name="connsiteX14" fmla="*/ 2569029 w 3069772"/>
              <a:gd name="connsiteY14" fmla="*/ 5693228 h 6525985"/>
              <a:gd name="connsiteX15" fmla="*/ 2367643 w 3069772"/>
              <a:gd name="connsiteY15" fmla="*/ 5725885 h 6525985"/>
              <a:gd name="connsiteX16" fmla="*/ 2166257 w 3069772"/>
              <a:gd name="connsiteY16" fmla="*/ 5753100 h 6525985"/>
              <a:gd name="connsiteX17" fmla="*/ 2008415 w 3069772"/>
              <a:gd name="connsiteY17" fmla="*/ 5807528 h 6525985"/>
              <a:gd name="connsiteX18" fmla="*/ 1845129 w 3069772"/>
              <a:gd name="connsiteY18" fmla="*/ 5856514 h 6525985"/>
              <a:gd name="connsiteX19" fmla="*/ 1730829 w 3069772"/>
              <a:gd name="connsiteY19" fmla="*/ 5916385 h 6525985"/>
              <a:gd name="connsiteX20" fmla="*/ 1600200 w 3069772"/>
              <a:gd name="connsiteY20" fmla="*/ 6008914 h 6525985"/>
              <a:gd name="connsiteX21" fmla="*/ 1257300 w 3069772"/>
              <a:gd name="connsiteY21" fmla="*/ 6368143 h 6525985"/>
              <a:gd name="connsiteX22" fmla="*/ 1153887 w 3069772"/>
              <a:gd name="connsiteY22" fmla="*/ 6460671 h 6525985"/>
              <a:gd name="connsiteX23" fmla="*/ 1017814 w 3069772"/>
              <a:gd name="connsiteY23" fmla="*/ 6504214 h 6525985"/>
              <a:gd name="connsiteX24" fmla="*/ 789215 w 3069772"/>
              <a:gd name="connsiteY24" fmla="*/ 6449785 h 6525985"/>
              <a:gd name="connsiteX25" fmla="*/ 598715 w 3069772"/>
              <a:gd name="connsiteY25" fmla="*/ 6433457 h 6525985"/>
              <a:gd name="connsiteX26" fmla="*/ 402771 w 3069772"/>
              <a:gd name="connsiteY26" fmla="*/ 6444343 h 6525985"/>
              <a:gd name="connsiteX27" fmla="*/ 185057 w 3069772"/>
              <a:gd name="connsiteY27" fmla="*/ 6477000 h 6525985"/>
              <a:gd name="connsiteX28" fmla="*/ 0 w 3069772"/>
              <a:gd name="connsiteY28" fmla="*/ 6525985 h 6525985"/>
              <a:gd name="connsiteX0" fmla="*/ 2199594 w 3069772"/>
              <a:gd name="connsiteY0" fmla="*/ 0 h 6525985"/>
              <a:gd name="connsiteX1" fmla="*/ 2820761 w 3069772"/>
              <a:gd name="connsiteY1" fmla="*/ 3637187 h 6525985"/>
              <a:gd name="connsiteX2" fmla="*/ 2819400 w 3069772"/>
              <a:gd name="connsiteY2" fmla="*/ 3820885 h 6525985"/>
              <a:gd name="connsiteX3" fmla="*/ 2841172 w 3069772"/>
              <a:gd name="connsiteY3" fmla="*/ 3995057 h 6525985"/>
              <a:gd name="connsiteX4" fmla="*/ 2868386 w 3069772"/>
              <a:gd name="connsiteY4" fmla="*/ 4180114 h 6525985"/>
              <a:gd name="connsiteX5" fmla="*/ 2901043 w 3069772"/>
              <a:gd name="connsiteY5" fmla="*/ 4278085 h 6525985"/>
              <a:gd name="connsiteX6" fmla="*/ 2971800 w 3069772"/>
              <a:gd name="connsiteY6" fmla="*/ 4403271 h 6525985"/>
              <a:gd name="connsiteX7" fmla="*/ 3031672 w 3069772"/>
              <a:gd name="connsiteY7" fmla="*/ 4572000 h 6525985"/>
              <a:gd name="connsiteX8" fmla="*/ 3069772 w 3069772"/>
              <a:gd name="connsiteY8" fmla="*/ 4729843 h 6525985"/>
              <a:gd name="connsiteX9" fmla="*/ 3053443 w 3069772"/>
              <a:gd name="connsiteY9" fmla="*/ 4844143 h 6525985"/>
              <a:gd name="connsiteX10" fmla="*/ 2950029 w 3069772"/>
              <a:gd name="connsiteY10" fmla="*/ 5230585 h 6525985"/>
              <a:gd name="connsiteX11" fmla="*/ 2906486 w 3069772"/>
              <a:gd name="connsiteY11" fmla="*/ 5399314 h 6525985"/>
              <a:gd name="connsiteX12" fmla="*/ 2813957 w 3069772"/>
              <a:gd name="connsiteY12" fmla="*/ 5508171 h 6525985"/>
              <a:gd name="connsiteX13" fmla="*/ 2721429 w 3069772"/>
              <a:gd name="connsiteY13" fmla="*/ 5589814 h 6525985"/>
              <a:gd name="connsiteX14" fmla="*/ 2569029 w 3069772"/>
              <a:gd name="connsiteY14" fmla="*/ 5693228 h 6525985"/>
              <a:gd name="connsiteX15" fmla="*/ 2367643 w 3069772"/>
              <a:gd name="connsiteY15" fmla="*/ 5725885 h 6525985"/>
              <a:gd name="connsiteX16" fmla="*/ 2166257 w 3069772"/>
              <a:gd name="connsiteY16" fmla="*/ 5753100 h 6525985"/>
              <a:gd name="connsiteX17" fmla="*/ 2008415 w 3069772"/>
              <a:gd name="connsiteY17" fmla="*/ 5807528 h 6525985"/>
              <a:gd name="connsiteX18" fmla="*/ 1845129 w 3069772"/>
              <a:gd name="connsiteY18" fmla="*/ 5856514 h 6525985"/>
              <a:gd name="connsiteX19" fmla="*/ 1730829 w 3069772"/>
              <a:gd name="connsiteY19" fmla="*/ 5916385 h 6525985"/>
              <a:gd name="connsiteX20" fmla="*/ 1600200 w 3069772"/>
              <a:gd name="connsiteY20" fmla="*/ 6008914 h 6525985"/>
              <a:gd name="connsiteX21" fmla="*/ 1257300 w 3069772"/>
              <a:gd name="connsiteY21" fmla="*/ 6368143 h 6525985"/>
              <a:gd name="connsiteX22" fmla="*/ 1153887 w 3069772"/>
              <a:gd name="connsiteY22" fmla="*/ 6460671 h 6525985"/>
              <a:gd name="connsiteX23" fmla="*/ 1017814 w 3069772"/>
              <a:gd name="connsiteY23" fmla="*/ 6504214 h 6525985"/>
              <a:gd name="connsiteX24" fmla="*/ 789215 w 3069772"/>
              <a:gd name="connsiteY24" fmla="*/ 6449785 h 6525985"/>
              <a:gd name="connsiteX25" fmla="*/ 598715 w 3069772"/>
              <a:gd name="connsiteY25" fmla="*/ 6433457 h 6525985"/>
              <a:gd name="connsiteX26" fmla="*/ 402771 w 3069772"/>
              <a:gd name="connsiteY26" fmla="*/ 6444343 h 6525985"/>
              <a:gd name="connsiteX27" fmla="*/ 185057 w 3069772"/>
              <a:gd name="connsiteY27" fmla="*/ 6477000 h 6525985"/>
              <a:gd name="connsiteX28" fmla="*/ 0 w 3069772"/>
              <a:gd name="connsiteY28" fmla="*/ 6525985 h 6525985"/>
              <a:gd name="connsiteX0" fmla="*/ 2199594 w 3069772"/>
              <a:gd name="connsiteY0" fmla="*/ 0 h 6525985"/>
              <a:gd name="connsiteX1" fmla="*/ 2806473 w 3069772"/>
              <a:gd name="connsiteY1" fmla="*/ 3499075 h 6525985"/>
              <a:gd name="connsiteX2" fmla="*/ 2820761 w 3069772"/>
              <a:gd name="connsiteY2" fmla="*/ 3637187 h 6525985"/>
              <a:gd name="connsiteX3" fmla="*/ 2819400 w 3069772"/>
              <a:gd name="connsiteY3" fmla="*/ 3820885 h 6525985"/>
              <a:gd name="connsiteX4" fmla="*/ 2841172 w 3069772"/>
              <a:gd name="connsiteY4" fmla="*/ 3995057 h 6525985"/>
              <a:gd name="connsiteX5" fmla="*/ 2868386 w 3069772"/>
              <a:gd name="connsiteY5" fmla="*/ 4180114 h 6525985"/>
              <a:gd name="connsiteX6" fmla="*/ 2901043 w 3069772"/>
              <a:gd name="connsiteY6" fmla="*/ 4278085 h 6525985"/>
              <a:gd name="connsiteX7" fmla="*/ 2971800 w 3069772"/>
              <a:gd name="connsiteY7" fmla="*/ 4403271 h 6525985"/>
              <a:gd name="connsiteX8" fmla="*/ 3031672 w 3069772"/>
              <a:gd name="connsiteY8" fmla="*/ 4572000 h 6525985"/>
              <a:gd name="connsiteX9" fmla="*/ 3069772 w 3069772"/>
              <a:gd name="connsiteY9" fmla="*/ 4729843 h 6525985"/>
              <a:gd name="connsiteX10" fmla="*/ 3053443 w 3069772"/>
              <a:gd name="connsiteY10" fmla="*/ 4844143 h 6525985"/>
              <a:gd name="connsiteX11" fmla="*/ 2950029 w 3069772"/>
              <a:gd name="connsiteY11" fmla="*/ 5230585 h 6525985"/>
              <a:gd name="connsiteX12" fmla="*/ 2906486 w 3069772"/>
              <a:gd name="connsiteY12" fmla="*/ 5399314 h 6525985"/>
              <a:gd name="connsiteX13" fmla="*/ 2813957 w 3069772"/>
              <a:gd name="connsiteY13" fmla="*/ 5508171 h 6525985"/>
              <a:gd name="connsiteX14" fmla="*/ 2721429 w 3069772"/>
              <a:gd name="connsiteY14" fmla="*/ 5589814 h 6525985"/>
              <a:gd name="connsiteX15" fmla="*/ 2569029 w 3069772"/>
              <a:gd name="connsiteY15" fmla="*/ 5693228 h 6525985"/>
              <a:gd name="connsiteX16" fmla="*/ 2367643 w 3069772"/>
              <a:gd name="connsiteY16" fmla="*/ 5725885 h 6525985"/>
              <a:gd name="connsiteX17" fmla="*/ 2166257 w 3069772"/>
              <a:gd name="connsiteY17" fmla="*/ 5753100 h 6525985"/>
              <a:gd name="connsiteX18" fmla="*/ 2008415 w 3069772"/>
              <a:gd name="connsiteY18" fmla="*/ 5807528 h 6525985"/>
              <a:gd name="connsiteX19" fmla="*/ 1845129 w 3069772"/>
              <a:gd name="connsiteY19" fmla="*/ 5856514 h 6525985"/>
              <a:gd name="connsiteX20" fmla="*/ 1730829 w 3069772"/>
              <a:gd name="connsiteY20" fmla="*/ 5916385 h 6525985"/>
              <a:gd name="connsiteX21" fmla="*/ 1600200 w 3069772"/>
              <a:gd name="connsiteY21" fmla="*/ 6008914 h 6525985"/>
              <a:gd name="connsiteX22" fmla="*/ 1257300 w 3069772"/>
              <a:gd name="connsiteY22" fmla="*/ 6368143 h 6525985"/>
              <a:gd name="connsiteX23" fmla="*/ 1153887 w 3069772"/>
              <a:gd name="connsiteY23" fmla="*/ 6460671 h 6525985"/>
              <a:gd name="connsiteX24" fmla="*/ 1017814 w 3069772"/>
              <a:gd name="connsiteY24" fmla="*/ 6504214 h 6525985"/>
              <a:gd name="connsiteX25" fmla="*/ 789215 w 3069772"/>
              <a:gd name="connsiteY25" fmla="*/ 6449785 h 6525985"/>
              <a:gd name="connsiteX26" fmla="*/ 598715 w 3069772"/>
              <a:gd name="connsiteY26" fmla="*/ 6433457 h 6525985"/>
              <a:gd name="connsiteX27" fmla="*/ 402771 w 3069772"/>
              <a:gd name="connsiteY27" fmla="*/ 6444343 h 6525985"/>
              <a:gd name="connsiteX28" fmla="*/ 185057 w 3069772"/>
              <a:gd name="connsiteY28" fmla="*/ 6477000 h 6525985"/>
              <a:gd name="connsiteX29" fmla="*/ 0 w 3069772"/>
              <a:gd name="connsiteY29" fmla="*/ 6525985 h 6525985"/>
              <a:gd name="connsiteX0" fmla="*/ 2199594 w 3069772"/>
              <a:gd name="connsiteY0" fmla="*/ 0 h 6525985"/>
              <a:gd name="connsiteX1" fmla="*/ 2782660 w 3069772"/>
              <a:gd name="connsiteY1" fmla="*/ 3356200 h 6525985"/>
              <a:gd name="connsiteX2" fmla="*/ 2806473 w 3069772"/>
              <a:gd name="connsiteY2" fmla="*/ 3499075 h 6525985"/>
              <a:gd name="connsiteX3" fmla="*/ 2820761 w 3069772"/>
              <a:gd name="connsiteY3" fmla="*/ 3637187 h 6525985"/>
              <a:gd name="connsiteX4" fmla="*/ 2819400 w 3069772"/>
              <a:gd name="connsiteY4" fmla="*/ 3820885 h 6525985"/>
              <a:gd name="connsiteX5" fmla="*/ 2841172 w 3069772"/>
              <a:gd name="connsiteY5" fmla="*/ 3995057 h 6525985"/>
              <a:gd name="connsiteX6" fmla="*/ 2868386 w 3069772"/>
              <a:gd name="connsiteY6" fmla="*/ 4180114 h 6525985"/>
              <a:gd name="connsiteX7" fmla="*/ 2901043 w 3069772"/>
              <a:gd name="connsiteY7" fmla="*/ 4278085 h 6525985"/>
              <a:gd name="connsiteX8" fmla="*/ 2971800 w 3069772"/>
              <a:gd name="connsiteY8" fmla="*/ 4403271 h 6525985"/>
              <a:gd name="connsiteX9" fmla="*/ 3031672 w 3069772"/>
              <a:gd name="connsiteY9" fmla="*/ 4572000 h 6525985"/>
              <a:gd name="connsiteX10" fmla="*/ 3069772 w 3069772"/>
              <a:gd name="connsiteY10" fmla="*/ 4729843 h 6525985"/>
              <a:gd name="connsiteX11" fmla="*/ 3053443 w 3069772"/>
              <a:gd name="connsiteY11" fmla="*/ 4844143 h 6525985"/>
              <a:gd name="connsiteX12" fmla="*/ 2950029 w 3069772"/>
              <a:gd name="connsiteY12" fmla="*/ 5230585 h 6525985"/>
              <a:gd name="connsiteX13" fmla="*/ 2906486 w 3069772"/>
              <a:gd name="connsiteY13" fmla="*/ 5399314 h 6525985"/>
              <a:gd name="connsiteX14" fmla="*/ 2813957 w 3069772"/>
              <a:gd name="connsiteY14" fmla="*/ 5508171 h 6525985"/>
              <a:gd name="connsiteX15" fmla="*/ 2721429 w 3069772"/>
              <a:gd name="connsiteY15" fmla="*/ 5589814 h 6525985"/>
              <a:gd name="connsiteX16" fmla="*/ 2569029 w 3069772"/>
              <a:gd name="connsiteY16" fmla="*/ 5693228 h 6525985"/>
              <a:gd name="connsiteX17" fmla="*/ 2367643 w 3069772"/>
              <a:gd name="connsiteY17" fmla="*/ 5725885 h 6525985"/>
              <a:gd name="connsiteX18" fmla="*/ 2166257 w 3069772"/>
              <a:gd name="connsiteY18" fmla="*/ 5753100 h 6525985"/>
              <a:gd name="connsiteX19" fmla="*/ 2008415 w 3069772"/>
              <a:gd name="connsiteY19" fmla="*/ 5807528 h 6525985"/>
              <a:gd name="connsiteX20" fmla="*/ 1845129 w 3069772"/>
              <a:gd name="connsiteY20" fmla="*/ 5856514 h 6525985"/>
              <a:gd name="connsiteX21" fmla="*/ 1730829 w 3069772"/>
              <a:gd name="connsiteY21" fmla="*/ 5916385 h 6525985"/>
              <a:gd name="connsiteX22" fmla="*/ 1600200 w 3069772"/>
              <a:gd name="connsiteY22" fmla="*/ 6008914 h 6525985"/>
              <a:gd name="connsiteX23" fmla="*/ 1257300 w 3069772"/>
              <a:gd name="connsiteY23" fmla="*/ 6368143 h 6525985"/>
              <a:gd name="connsiteX24" fmla="*/ 1153887 w 3069772"/>
              <a:gd name="connsiteY24" fmla="*/ 6460671 h 6525985"/>
              <a:gd name="connsiteX25" fmla="*/ 1017814 w 3069772"/>
              <a:gd name="connsiteY25" fmla="*/ 6504214 h 6525985"/>
              <a:gd name="connsiteX26" fmla="*/ 789215 w 3069772"/>
              <a:gd name="connsiteY26" fmla="*/ 6449785 h 6525985"/>
              <a:gd name="connsiteX27" fmla="*/ 598715 w 3069772"/>
              <a:gd name="connsiteY27" fmla="*/ 6433457 h 6525985"/>
              <a:gd name="connsiteX28" fmla="*/ 402771 w 3069772"/>
              <a:gd name="connsiteY28" fmla="*/ 6444343 h 6525985"/>
              <a:gd name="connsiteX29" fmla="*/ 185057 w 3069772"/>
              <a:gd name="connsiteY29" fmla="*/ 6477000 h 6525985"/>
              <a:gd name="connsiteX30" fmla="*/ 0 w 3069772"/>
              <a:gd name="connsiteY30" fmla="*/ 6525985 h 6525985"/>
              <a:gd name="connsiteX0" fmla="*/ 2199594 w 3069772"/>
              <a:gd name="connsiteY0" fmla="*/ 0 h 6525985"/>
              <a:gd name="connsiteX1" fmla="*/ 2815998 w 3069772"/>
              <a:gd name="connsiteY1" fmla="*/ 3346675 h 6525985"/>
              <a:gd name="connsiteX2" fmla="*/ 2806473 w 3069772"/>
              <a:gd name="connsiteY2" fmla="*/ 3499075 h 6525985"/>
              <a:gd name="connsiteX3" fmla="*/ 2820761 w 3069772"/>
              <a:gd name="connsiteY3" fmla="*/ 3637187 h 6525985"/>
              <a:gd name="connsiteX4" fmla="*/ 2819400 w 3069772"/>
              <a:gd name="connsiteY4" fmla="*/ 3820885 h 6525985"/>
              <a:gd name="connsiteX5" fmla="*/ 2841172 w 3069772"/>
              <a:gd name="connsiteY5" fmla="*/ 3995057 h 6525985"/>
              <a:gd name="connsiteX6" fmla="*/ 2868386 w 3069772"/>
              <a:gd name="connsiteY6" fmla="*/ 4180114 h 6525985"/>
              <a:gd name="connsiteX7" fmla="*/ 2901043 w 3069772"/>
              <a:gd name="connsiteY7" fmla="*/ 4278085 h 6525985"/>
              <a:gd name="connsiteX8" fmla="*/ 2971800 w 3069772"/>
              <a:gd name="connsiteY8" fmla="*/ 4403271 h 6525985"/>
              <a:gd name="connsiteX9" fmla="*/ 3031672 w 3069772"/>
              <a:gd name="connsiteY9" fmla="*/ 4572000 h 6525985"/>
              <a:gd name="connsiteX10" fmla="*/ 3069772 w 3069772"/>
              <a:gd name="connsiteY10" fmla="*/ 4729843 h 6525985"/>
              <a:gd name="connsiteX11" fmla="*/ 3053443 w 3069772"/>
              <a:gd name="connsiteY11" fmla="*/ 4844143 h 6525985"/>
              <a:gd name="connsiteX12" fmla="*/ 2950029 w 3069772"/>
              <a:gd name="connsiteY12" fmla="*/ 5230585 h 6525985"/>
              <a:gd name="connsiteX13" fmla="*/ 2906486 w 3069772"/>
              <a:gd name="connsiteY13" fmla="*/ 5399314 h 6525985"/>
              <a:gd name="connsiteX14" fmla="*/ 2813957 w 3069772"/>
              <a:gd name="connsiteY14" fmla="*/ 5508171 h 6525985"/>
              <a:gd name="connsiteX15" fmla="*/ 2721429 w 3069772"/>
              <a:gd name="connsiteY15" fmla="*/ 5589814 h 6525985"/>
              <a:gd name="connsiteX16" fmla="*/ 2569029 w 3069772"/>
              <a:gd name="connsiteY16" fmla="*/ 5693228 h 6525985"/>
              <a:gd name="connsiteX17" fmla="*/ 2367643 w 3069772"/>
              <a:gd name="connsiteY17" fmla="*/ 5725885 h 6525985"/>
              <a:gd name="connsiteX18" fmla="*/ 2166257 w 3069772"/>
              <a:gd name="connsiteY18" fmla="*/ 5753100 h 6525985"/>
              <a:gd name="connsiteX19" fmla="*/ 2008415 w 3069772"/>
              <a:gd name="connsiteY19" fmla="*/ 5807528 h 6525985"/>
              <a:gd name="connsiteX20" fmla="*/ 1845129 w 3069772"/>
              <a:gd name="connsiteY20" fmla="*/ 5856514 h 6525985"/>
              <a:gd name="connsiteX21" fmla="*/ 1730829 w 3069772"/>
              <a:gd name="connsiteY21" fmla="*/ 5916385 h 6525985"/>
              <a:gd name="connsiteX22" fmla="*/ 1600200 w 3069772"/>
              <a:gd name="connsiteY22" fmla="*/ 6008914 h 6525985"/>
              <a:gd name="connsiteX23" fmla="*/ 1257300 w 3069772"/>
              <a:gd name="connsiteY23" fmla="*/ 6368143 h 6525985"/>
              <a:gd name="connsiteX24" fmla="*/ 1153887 w 3069772"/>
              <a:gd name="connsiteY24" fmla="*/ 6460671 h 6525985"/>
              <a:gd name="connsiteX25" fmla="*/ 1017814 w 3069772"/>
              <a:gd name="connsiteY25" fmla="*/ 6504214 h 6525985"/>
              <a:gd name="connsiteX26" fmla="*/ 789215 w 3069772"/>
              <a:gd name="connsiteY26" fmla="*/ 6449785 h 6525985"/>
              <a:gd name="connsiteX27" fmla="*/ 598715 w 3069772"/>
              <a:gd name="connsiteY27" fmla="*/ 6433457 h 6525985"/>
              <a:gd name="connsiteX28" fmla="*/ 402771 w 3069772"/>
              <a:gd name="connsiteY28" fmla="*/ 6444343 h 6525985"/>
              <a:gd name="connsiteX29" fmla="*/ 185057 w 3069772"/>
              <a:gd name="connsiteY29" fmla="*/ 6477000 h 6525985"/>
              <a:gd name="connsiteX30" fmla="*/ 0 w 3069772"/>
              <a:gd name="connsiteY30" fmla="*/ 6525985 h 6525985"/>
              <a:gd name="connsiteX0" fmla="*/ 2199594 w 3069772"/>
              <a:gd name="connsiteY0" fmla="*/ 0 h 6525985"/>
              <a:gd name="connsiteX1" fmla="*/ 2825523 w 3069772"/>
              <a:gd name="connsiteY1" fmla="*/ 3341912 h 6525985"/>
              <a:gd name="connsiteX2" fmla="*/ 2806473 w 3069772"/>
              <a:gd name="connsiteY2" fmla="*/ 3499075 h 6525985"/>
              <a:gd name="connsiteX3" fmla="*/ 2820761 w 3069772"/>
              <a:gd name="connsiteY3" fmla="*/ 3637187 h 6525985"/>
              <a:gd name="connsiteX4" fmla="*/ 2819400 w 3069772"/>
              <a:gd name="connsiteY4" fmla="*/ 3820885 h 6525985"/>
              <a:gd name="connsiteX5" fmla="*/ 2841172 w 3069772"/>
              <a:gd name="connsiteY5" fmla="*/ 3995057 h 6525985"/>
              <a:gd name="connsiteX6" fmla="*/ 2868386 w 3069772"/>
              <a:gd name="connsiteY6" fmla="*/ 4180114 h 6525985"/>
              <a:gd name="connsiteX7" fmla="*/ 2901043 w 3069772"/>
              <a:gd name="connsiteY7" fmla="*/ 4278085 h 6525985"/>
              <a:gd name="connsiteX8" fmla="*/ 2971800 w 3069772"/>
              <a:gd name="connsiteY8" fmla="*/ 4403271 h 6525985"/>
              <a:gd name="connsiteX9" fmla="*/ 3031672 w 3069772"/>
              <a:gd name="connsiteY9" fmla="*/ 4572000 h 6525985"/>
              <a:gd name="connsiteX10" fmla="*/ 3069772 w 3069772"/>
              <a:gd name="connsiteY10" fmla="*/ 4729843 h 6525985"/>
              <a:gd name="connsiteX11" fmla="*/ 3053443 w 3069772"/>
              <a:gd name="connsiteY11" fmla="*/ 4844143 h 6525985"/>
              <a:gd name="connsiteX12" fmla="*/ 2950029 w 3069772"/>
              <a:gd name="connsiteY12" fmla="*/ 5230585 h 6525985"/>
              <a:gd name="connsiteX13" fmla="*/ 2906486 w 3069772"/>
              <a:gd name="connsiteY13" fmla="*/ 5399314 h 6525985"/>
              <a:gd name="connsiteX14" fmla="*/ 2813957 w 3069772"/>
              <a:gd name="connsiteY14" fmla="*/ 5508171 h 6525985"/>
              <a:gd name="connsiteX15" fmla="*/ 2721429 w 3069772"/>
              <a:gd name="connsiteY15" fmla="*/ 5589814 h 6525985"/>
              <a:gd name="connsiteX16" fmla="*/ 2569029 w 3069772"/>
              <a:gd name="connsiteY16" fmla="*/ 5693228 h 6525985"/>
              <a:gd name="connsiteX17" fmla="*/ 2367643 w 3069772"/>
              <a:gd name="connsiteY17" fmla="*/ 5725885 h 6525985"/>
              <a:gd name="connsiteX18" fmla="*/ 2166257 w 3069772"/>
              <a:gd name="connsiteY18" fmla="*/ 5753100 h 6525985"/>
              <a:gd name="connsiteX19" fmla="*/ 2008415 w 3069772"/>
              <a:gd name="connsiteY19" fmla="*/ 5807528 h 6525985"/>
              <a:gd name="connsiteX20" fmla="*/ 1845129 w 3069772"/>
              <a:gd name="connsiteY20" fmla="*/ 5856514 h 6525985"/>
              <a:gd name="connsiteX21" fmla="*/ 1730829 w 3069772"/>
              <a:gd name="connsiteY21" fmla="*/ 5916385 h 6525985"/>
              <a:gd name="connsiteX22" fmla="*/ 1600200 w 3069772"/>
              <a:gd name="connsiteY22" fmla="*/ 6008914 h 6525985"/>
              <a:gd name="connsiteX23" fmla="*/ 1257300 w 3069772"/>
              <a:gd name="connsiteY23" fmla="*/ 6368143 h 6525985"/>
              <a:gd name="connsiteX24" fmla="*/ 1153887 w 3069772"/>
              <a:gd name="connsiteY24" fmla="*/ 6460671 h 6525985"/>
              <a:gd name="connsiteX25" fmla="*/ 1017814 w 3069772"/>
              <a:gd name="connsiteY25" fmla="*/ 6504214 h 6525985"/>
              <a:gd name="connsiteX26" fmla="*/ 789215 w 3069772"/>
              <a:gd name="connsiteY26" fmla="*/ 6449785 h 6525985"/>
              <a:gd name="connsiteX27" fmla="*/ 598715 w 3069772"/>
              <a:gd name="connsiteY27" fmla="*/ 6433457 h 6525985"/>
              <a:gd name="connsiteX28" fmla="*/ 402771 w 3069772"/>
              <a:gd name="connsiteY28" fmla="*/ 6444343 h 6525985"/>
              <a:gd name="connsiteX29" fmla="*/ 185057 w 3069772"/>
              <a:gd name="connsiteY29" fmla="*/ 6477000 h 6525985"/>
              <a:gd name="connsiteX30" fmla="*/ 0 w 3069772"/>
              <a:gd name="connsiteY30" fmla="*/ 6525985 h 6525985"/>
              <a:gd name="connsiteX0" fmla="*/ 2199594 w 3069772"/>
              <a:gd name="connsiteY0" fmla="*/ 0 h 6525985"/>
              <a:gd name="connsiteX1" fmla="*/ 2825523 w 3069772"/>
              <a:gd name="connsiteY1" fmla="*/ 3341912 h 6525985"/>
              <a:gd name="connsiteX2" fmla="*/ 2830285 w 3069772"/>
              <a:gd name="connsiteY2" fmla="*/ 3489550 h 6525985"/>
              <a:gd name="connsiteX3" fmla="*/ 2820761 w 3069772"/>
              <a:gd name="connsiteY3" fmla="*/ 3637187 h 6525985"/>
              <a:gd name="connsiteX4" fmla="*/ 2819400 w 3069772"/>
              <a:gd name="connsiteY4" fmla="*/ 3820885 h 6525985"/>
              <a:gd name="connsiteX5" fmla="*/ 2841172 w 3069772"/>
              <a:gd name="connsiteY5" fmla="*/ 3995057 h 6525985"/>
              <a:gd name="connsiteX6" fmla="*/ 2868386 w 3069772"/>
              <a:gd name="connsiteY6" fmla="*/ 4180114 h 6525985"/>
              <a:gd name="connsiteX7" fmla="*/ 2901043 w 3069772"/>
              <a:gd name="connsiteY7" fmla="*/ 4278085 h 6525985"/>
              <a:gd name="connsiteX8" fmla="*/ 2971800 w 3069772"/>
              <a:gd name="connsiteY8" fmla="*/ 4403271 h 6525985"/>
              <a:gd name="connsiteX9" fmla="*/ 3031672 w 3069772"/>
              <a:gd name="connsiteY9" fmla="*/ 4572000 h 6525985"/>
              <a:gd name="connsiteX10" fmla="*/ 3069772 w 3069772"/>
              <a:gd name="connsiteY10" fmla="*/ 4729843 h 6525985"/>
              <a:gd name="connsiteX11" fmla="*/ 3053443 w 3069772"/>
              <a:gd name="connsiteY11" fmla="*/ 4844143 h 6525985"/>
              <a:gd name="connsiteX12" fmla="*/ 2950029 w 3069772"/>
              <a:gd name="connsiteY12" fmla="*/ 5230585 h 6525985"/>
              <a:gd name="connsiteX13" fmla="*/ 2906486 w 3069772"/>
              <a:gd name="connsiteY13" fmla="*/ 5399314 h 6525985"/>
              <a:gd name="connsiteX14" fmla="*/ 2813957 w 3069772"/>
              <a:gd name="connsiteY14" fmla="*/ 5508171 h 6525985"/>
              <a:gd name="connsiteX15" fmla="*/ 2721429 w 3069772"/>
              <a:gd name="connsiteY15" fmla="*/ 5589814 h 6525985"/>
              <a:gd name="connsiteX16" fmla="*/ 2569029 w 3069772"/>
              <a:gd name="connsiteY16" fmla="*/ 5693228 h 6525985"/>
              <a:gd name="connsiteX17" fmla="*/ 2367643 w 3069772"/>
              <a:gd name="connsiteY17" fmla="*/ 5725885 h 6525985"/>
              <a:gd name="connsiteX18" fmla="*/ 2166257 w 3069772"/>
              <a:gd name="connsiteY18" fmla="*/ 5753100 h 6525985"/>
              <a:gd name="connsiteX19" fmla="*/ 2008415 w 3069772"/>
              <a:gd name="connsiteY19" fmla="*/ 5807528 h 6525985"/>
              <a:gd name="connsiteX20" fmla="*/ 1845129 w 3069772"/>
              <a:gd name="connsiteY20" fmla="*/ 5856514 h 6525985"/>
              <a:gd name="connsiteX21" fmla="*/ 1730829 w 3069772"/>
              <a:gd name="connsiteY21" fmla="*/ 5916385 h 6525985"/>
              <a:gd name="connsiteX22" fmla="*/ 1600200 w 3069772"/>
              <a:gd name="connsiteY22" fmla="*/ 6008914 h 6525985"/>
              <a:gd name="connsiteX23" fmla="*/ 1257300 w 3069772"/>
              <a:gd name="connsiteY23" fmla="*/ 6368143 h 6525985"/>
              <a:gd name="connsiteX24" fmla="*/ 1153887 w 3069772"/>
              <a:gd name="connsiteY24" fmla="*/ 6460671 h 6525985"/>
              <a:gd name="connsiteX25" fmla="*/ 1017814 w 3069772"/>
              <a:gd name="connsiteY25" fmla="*/ 6504214 h 6525985"/>
              <a:gd name="connsiteX26" fmla="*/ 789215 w 3069772"/>
              <a:gd name="connsiteY26" fmla="*/ 6449785 h 6525985"/>
              <a:gd name="connsiteX27" fmla="*/ 598715 w 3069772"/>
              <a:gd name="connsiteY27" fmla="*/ 6433457 h 6525985"/>
              <a:gd name="connsiteX28" fmla="*/ 402771 w 3069772"/>
              <a:gd name="connsiteY28" fmla="*/ 6444343 h 6525985"/>
              <a:gd name="connsiteX29" fmla="*/ 185057 w 3069772"/>
              <a:gd name="connsiteY29" fmla="*/ 6477000 h 6525985"/>
              <a:gd name="connsiteX30" fmla="*/ 0 w 3069772"/>
              <a:gd name="connsiteY30" fmla="*/ 6525985 h 6525985"/>
              <a:gd name="connsiteX0" fmla="*/ 2199594 w 3069772"/>
              <a:gd name="connsiteY0" fmla="*/ 0 h 6525985"/>
              <a:gd name="connsiteX1" fmla="*/ 2801710 w 3069772"/>
              <a:gd name="connsiteY1" fmla="*/ 3179987 h 6525985"/>
              <a:gd name="connsiteX2" fmla="*/ 2825523 w 3069772"/>
              <a:gd name="connsiteY2" fmla="*/ 3341912 h 6525985"/>
              <a:gd name="connsiteX3" fmla="*/ 2830285 w 3069772"/>
              <a:gd name="connsiteY3" fmla="*/ 3489550 h 6525985"/>
              <a:gd name="connsiteX4" fmla="*/ 2820761 w 3069772"/>
              <a:gd name="connsiteY4" fmla="*/ 3637187 h 6525985"/>
              <a:gd name="connsiteX5" fmla="*/ 2819400 w 3069772"/>
              <a:gd name="connsiteY5" fmla="*/ 3820885 h 6525985"/>
              <a:gd name="connsiteX6" fmla="*/ 2841172 w 3069772"/>
              <a:gd name="connsiteY6" fmla="*/ 3995057 h 6525985"/>
              <a:gd name="connsiteX7" fmla="*/ 2868386 w 3069772"/>
              <a:gd name="connsiteY7" fmla="*/ 4180114 h 6525985"/>
              <a:gd name="connsiteX8" fmla="*/ 2901043 w 3069772"/>
              <a:gd name="connsiteY8" fmla="*/ 4278085 h 6525985"/>
              <a:gd name="connsiteX9" fmla="*/ 2971800 w 3069772"/>
              <a:gd name="connsiteY9" fmla="*/ 4403271 h 6525985"/>
              <a:gd name="connsiteX10" fmla="*/ 3031672 w 3069772"/>
              <a:gd name="connsiteY10" fmla="*/ 4572000 h 6525985"/>
              <a:gd name="connsiteX11" fmla="*/ 3069772 w 3069772"/>
              <a:gd name="connsiteY11" fmla="*/ 4729843 h 6525985"/>
              <a:gd name="connsiteX12" fmla="*/ 3053443 w 3069772"/>
              <a:gd name="connsiteY12" fmla="*/ 4844143 h 6525985"/>
              <a:gd name="connsiteX13" fmla="*/ 2950029 w 3069772"/>
              <a:gd name="connsiteY13" fmla="*/ 5230585 h 6525985"/>
              <a:gd name="connsiteX14" fmla="*/ 2906486 w 3069772"/>
              <a:gd name="connsiteY14" fmla="*/ 5399314 h 6525985"/>
              <a:gd name="connsiteX15" fmla="*/ 2813957 w 3069772"/>
              <a:gd name="connsiteY15" fmla="*/ 5508171 h 6525985"/>
              <a:gd name="connsiteX16" fmla="*/ 2721429 w 3069772"/>
              <a:gd name="connsiteY16" fmla="*/ 5589814 h 6525985"/>
              <a:gd name="connsiteX17" fmla="*/ 2569029 w 3069772"/>
              <a:gd name="connsiteY17" fmla="*/ 5693228 h 6525985"/>
              <a:gd name="connsiteX18" fmla="*/ 2367643 w 3069772"/>
              <a:gd name="connsiteY18" fmla="*/ 5725885 h 6525985"/>
              <a:gd name="connsiteX19" fmla="*/ 2166257 w 3069772"/>
              <a:gd name="connsiteY19" fmla="*/ 5753100 h 6525985"/>
              <a:gd name="connsiteX20" fmla="*/ 2008415 w 3069772"/>
              <a:gd name="connsiteY20" fmla="*/ 5807528 h 6525985"/>
              <a:gd name="connsiteX21" fmla="*/ 1845129 w 3069772"/>
              <a:gd name="connsiteY21" fmla="*/ 5856514 h 6525985"/>
              <a:gd name="connsiteX22" fmla="*/ 1730829 w 3069772"/>
              <a:gd name="connsiteY22" fmla="*/ 5916385 h 6525985"/>
              <a:gd name="connsiteX23" fmla="*/ 1600200 w 3069772"/>
              <a:gd name="connsiteY23" fmla="*/ 6008914 h 6525985"/>
              <a:gd name="connsiteX24" fmla="*/ 1257300 w 3069772"/>
              <a:gd name="connsiteY24" fmla="*/ 6368143 h 6525985"/>
              <a:gd name="connsiteX25" fmla="*/ 1153887 w 3069772"/>
              <a:gd name="connsiteY25" fmla="*/ 6460671 h 6525985"/>
              <a:gd name="connsiteX26" fmla="*/ 1017814 w 3069772"/>
              <a:gd name="connsiteY26" fmla="*/ 6504214 h 6525985"/>
              <a:gd name="connsiteX27" fmla="*/ 789215 w 3069772"/>
              <a:gd name="connsiteY27" fmla="*/ 6449785 h 6525985"/>
              <a:gd name="connsiteX28" fmla="*/ 598715 w 3069772"/>
              <a:gd name="connsiteY28" fmla="*/ 6433457 h 6525985"/>
              <a:gd name="connsiteX29" fmla="*/ 402771 w 3069772"/>
              <a:gd name="connsiteY29" fmla="*/ 6444343 h 6525985"/>
              <a:gd name="connsiteX30" fmla="*/ 185057 w 3069772"/>
              <a:gd name="connsiteY30" fmla="*/ 6477000 h 6525985"/>
              <a:gd name="connsiteX31" fmla="*/ 0 w 3069772"/>
              <a:gd name="connsiteY31" fmla="*/ 6525985 h 6525985"/>
              <a:gd name="connsiteX0" fmla="*/ 2199594 w 3069772"/>
              <a:gd name="connsiteY0" fmla="*/ 0 h 6525985"/>
              <a:gd name="connsiteX1" fmla="*/ 2820760 w 3069772"/>
              <a:gd name="connsiteY1" fmla="*/ 3156174 h 6525985"/>
              <a:gd name="connsiteX2" fmla="*/ 2825523 w 3069772"/>
              <a:gd name="connsiteY2" fmla="*/ 3341912 h 6525985"/>
              <a:gd name="connsiteX3" fmla="*/ 2830285 w 3069772"/>
              <a:gd name="connsiteY3" fmla="*/ 3489550 h 6525985"/>
              <a:gd name="connsiteX4" fmla="*/ 2820761 w 3069772"/>
              <a:gd name="connsiteY4" fmla="*/ 3637187 h 6525985"/>
              <a:gd name="connsiteX5" fmla="*/ 2819400 w 3069772"/>
              <a:gd name="connsiteY5" fmla="*/ 3820885 h 6525985"/>
              <a:gd name="connsiteX6" fmla="*/ 2841172 w 3069772"/>
              <a:gd name="connsiteY6" fmla="*/ 3995057 h 6525985"/>
              <a:gd name="connsiteX7" fmla="*/ 2868386 w 3069772"/>
              <a:gd name="connsiteY7" fmla="*/ 4180114 h 6525985"/>
              <a:gd name="connsiteX8" fmla="*/ 2901043 w 3069772"/>
              <a:gd name="connsiteY8" fmla="*/ 4278085 h 6525985"/>
              <a:gd name="connsiteX9" fmla="*/ 2971800 w 3069772"/>
              <a:gd name="connsiteY9" fmla="*/ 4403271 h 6525985"/>
              <a:gd name="connsiteX10" fmla="*/ 3031672 w 3069772"/>
              <a:gd name="connsiteY10" fmla="*/ 4572000 h 6525985"/>
              <a:gd name="connsiteX11" fmla="*/ 3069772 w 3069772"/>
              <a:gd name="connsiteY11" fmla="*/ 4729843 h 6525985"/>
              <a:gd name="connsiteX12" fmla="*/ 3053443 w 3069772"/>
              <a:gd name="connsiteY12" fmla="*/ 4844143 h 6525985"/>
              <a:gd name="connsiteX13" fmla="*/ 2950029 w 3069772"/>
              <a:gd name="connsiteY13" fmla="*/ 5230585 h 6525985"/>
              <a:gd name="connsiteX14" fmla="*/ 2906486 w 3069772"/>
              <a:gd name="connsiteY14" fmla="*/ 5399314 h 6525985"/>
              <a:gd name="connsiteX15" fmla="*/ 2813957 w 3069772"/>
              <a:gd name="connsiteY15" fmla="*/ 5508171 h 6525985"/>
              <a:gd name="connsiteX16" fmla="*/ 2721429 w 3069772"/>
              <a:gd name="connsiteY16" fmla="*/ 5589814 h 6525985"/>
              <a:gd name="connsiteX17" fmla="*/ 2569029 w 3069772"/>
              <a:gd name="connsiteY17" fmla="*/ 5693228 h 6525985"/>
              <a:gd name="connsiteX18" fmla="*/ 2367643 w 3069772"/>
              <a:gd name="connsiteY18" fmla="*/ 5725885 h 6525985"/>
              <a:gd name="connsiteX19" fmla="*/ 2166257 w 3069772"/>
              <a:gd name="connsiteY19" fmla="*/ 5753100 h 6525985"/>
              <a:gd name="connsiteX20" fmla="*/ 2008415 w 3069772"/>
              <a:gd name="connsiteY20" fmla="*/ 5807528 h 6525985"/>
              <a:gd name="connsiteX21" fmla="*/ 1845129 w 3069772"/>
              <a:gd name="connsiteY21" fmla="*/ 5856514 h 6525985"/>
              <a:gd name="connsiteX22" fmla="*/ 1730829 w 3069772"/>
              <a:gd name="connsiteY22" fmla="*/ 5916385 h 6525985"/>
              <a:gd name="connsiteX23" fmla="*/ 1600200 w 3069772"/>
              <a:gd name="connsiteY23" fmla="*/ 6008914 h 6525985"/>
              <a:gd name="connsiteX24" fmla="*/ 1257300 w 3069772"/>
              <a:gd name="connsiteY24" fmla="*/ 6368143 h 6525985"/>
              <a:gd name="connsiteX25" fmla="*/ 1153887 w 3069772"/>
              <a:gd name="connsiteY25" fmla="*/ 6460671 h 6525985"/>
              <a:gd name="connsiteX26" fmla="*/ 1017814 w 3069772"/>
              <a:gd name="connsiteY26" fmla="*/ 6504214 h 6525985"/>
              <a:gd name="connsiteX27" fmla="*/ 789215 w 3069772"/>
              <a:gd name="connsiteY27" fmla="*/ 6449785 h 6525985"/>
              <a:gd name="connsiteX28" fmla="*/ 598715 w 3069772"/>
              <a:gd name="connsiteY28" fmla="*/ 6433457 h 6525985"/>
              <a:gd name="connsiteX29" fmla="*/ 402771 w 3069772"/>
              <a:gd name="connsiteY29" fmla="*/ 6444343 h 6525985"/>
              <a:gd name="connsiteX30" fmla="*/ 185057 w 3069772"/>
              <a:gd name="connsiteY30" fmla="*/ 6477000 h 6525985"/>
              <a:gd name="connsiteX31" fmla="*/ 0 w 3069772"/>
              <a:gd name="connsiteY31" fmla="*/ 6525985 h 6525985"/>
              <a:gd name="connsiteX0" fmla="*/ 2199594 w 3069772"/>
              <a:gd name="connsiteY0" fmla="*/ 0 h 6525985"/>
              <a:gd name="connsiteX1" fmla="*/ 2782660 w 3069772"/>
              <a:gd name="connsiteY1" fmla="*/ 2989487 h 6525985"/>
              <a:gd name="connsiteX2" fmla="*/ 2820760 w 3069772"/>
              <a:gd name="connsiteY2" fmla="*/ 3156174 h 6525985"/>
              <a:gd name="connsiteX3" fmla="*/ 2825523 w 3069772"/>
              <a:gd name="connsiteY3" fmla="*/ 3341912 h 6525985"/>
              <a:gd name="connsiteX4" fmla="*/ 2830285 w 3069772"/>
              <a:gd name="connsiteY4" fmla="*/ 3489550 h 6525985"/>
              <a:gd name="connsiteX5" fmla="*/ 2820761 w 3069772"/>
              <a:gd name="connsiteY5" fmla="*/ 3637187 h 6525985"/>
              <a:gd name="connsiteX6" fmla="*/ 2819400 w 3069772"/>
              <a:gd name="connsiteY6" fmla="*/ 3820885 h 6525985"/>
              <a:gd name="connsiteX7" fmla="*/ 2841172 w 3069772"/>
              <a:gd name="connsiteY7" fmla="*/ 3995057 h 6525985"/>
              <a:gd name="connsiteX8" fmla="*/ 2868386 w 3069772"/>
              <a:gd name="connsiteY8" fmla="*/ 4180114 h 6525985"/>
              <a:gd name="connsiteX9" fmla="*/ 2901043 w 3069772"/>
              <a:gd name="connsiteY9" fmla="*/ 4278085 h 6525985"/>
              <a:gd name="connsiteX10" fmla="*/ 2971800 w 3069772"/>
              <a:gd name="connsiteY10" fmla="*/ 4403271 h 6525985"/>
              <a:gd name="connsiteX11" fmla="*/ 3031672 w 3069772"/>
              <a:gd name="connsiteY11" fmla="*/ 4572000 h 6525985"/>
              <a:gd name="connsiteX12" fmla="*/ 3069772 w 3069772"/>
              <a:gd name="connsiteY12" fmla="*/ 4729843 h 6525985"/>
              <a:gd name="connsiteX13" fmla="*/ 3053443 w 3069772"/>
              <a:gd name="connsiteY13" fmla="*/ 4844143 h 6525985"/>
              <a:gd name="connsiteX14" fmla="*/ 2950029 w 3069772"/>
              <a:gd name="connsiteY14" fmla="*/ 5230585 h 6525985"/>
              <a:gd name="connsiteX15" fmla="*/ 2906486 w 3069772"/>
              <a:gd name="connsiteY15" fmla="*/ 5399314 h 6525985"/>
              <a:gd name="connsiteX16" fmla="*/ 2813957 w 3069772"/>
              <a:gd name="connsiteY16" fmla="*/ 5508171 h 6525985"/>
              <a:gd name="connsiteX17" fmla="*/ 2721429 w 3069772"/>
              <a:gd name="connsiteY17" fmla="*/ 5589814 h 6525985"/>
              <a:gd name="connsiteX18" fmla="*/ 2569029 w 3069772"/>
              <a:gd name="connsiteY18" fmla="*/ 5693228 h 6525985"/>
              <a:gd name="connsiteX19" fmla="*/ 2367643 w 3069772"/>
              <a:gd name="connsiteY19" fmla="*/ 5725885 h 6525985"/>
              <a:gd name="connsiteX20" fmla="*/ 2166257 w 3069772"/>
              <a:gd name="connsiteY20" fmla="*/ 5753100 h 6525985"/>
              <a:gd name="connsiteX21" fmla="*/ 2008415 w 3069772"/>
              <a:gd name="connsiteY21" fmla="*/ 5807528 h 6525985"/>
              <a:gd name="connsiteX22" fmla="*/ 1845129 w 3069772"/>
              <a:gd name="connsiteY22" fmla="*/ 5856514 h 6525985"/>
              <a:gd name="connsiteX23" fmla="*/ 1730829 w 3069772"/>
              <a:gd name="connsiteY23" fmla="*/ 5916385 h 6525985"/>
              <a:gd name="connsiteX24" fmla="*/ 1600200 w 3069772"/>
              <a:gd name="connsiteY24" fmla="*/ 6008914 h 6525985"/>
              <a:gd name="connsiteX25" fmla="*/ 1257300 w 3069772"/>
              <a:gd name="connsiteY25" fmla="*/ 6368143 h 6525985"/>
              <a:gd name="connsiteX26" fmla="*/ 1153887 w 3069772"/>
              <a:gd name="connsiteY26" fmla="*/ 6460671 h 6525985"/>
              <a:gd name="connsiteX27" fmla="*/ 1017814 w 3069772"/>
              <a:gd name="connsiteY27" fmla="*/ 6504214 h 6525985"/>
              <a:gd name="connsiteX28" fmla="*/ 789215 w 3069772"/>
              <a:gd name="connsiteY28" fmla="*/ 6449785 h 6525985"/>
              <a:gd name="connsiteX29" fmla="*/ 598715 w 3069772"/>
              <a:gd name="connsiteY29" fmla="*/ 6433457 h 6525985"/>
              <a:gd name="connsiteX30" fmla="*/ 402771 w 3069772"/>
              <a:gd name="connsiteY30" fmla="*/ 6444343 h 6525985"/>
              <a:gd name="connsiteX31" fmla="*/ 185057 w 3069772"/>
              <a:gd name="connsiteY31" fmla="*/ 6477000 h 6525985"/>
              <a:gd name="connsiteX32" fmla="*/ 0 w 3069772"/>
              <a:gd name="connsiteY32" fmla="*/ 6525985 h 6525985"/>
              <a:gd name="connsiteX0" fmla="*/ 2199594 w 3069772"/>
              <a:gd name="connsiteY0" fmla="*/ 0 h 6525985"/>
              <a:gd name="connsiteX1" fmla="*/ 2839810 w 3069772"/>
              <a:gd name="connsiteY1" fmla="*/ 2979962 h 6525985"/>
              <a:gd name="connsiteX2" fmla="*/ 2820760 w 3069772"/>
              <a:gd name="connsiteY2" fmla="*/ 3156174 h 6525985"/>
              <a:gd name="connsiteX3" fmla="*/ 2825523 w 3069772"/>
              <a:gd name="connsiteY3" fmla="*/ 3341912 h 6525985"/>
              <a:gd name="connsiteX4" fmla="*/ 2830285 w 3069772"/>
              <a:gd name="connsiteY4" fmla="*/ 3489550 h 6525985"/>
              <a:gd name="connsiteX5" fmla="*/ 2820761 w 3069772"/>
              <a:gd name="connsiteY5" fmla="*/ 3637187 h 6525985"/>
              <a:gd name="connsiteX6" fmla="*/ 2819400 w 3069772"/>
              <a:gd name="connsiteY6" fmla="*/ 3820885 h 6525985"/>
              <a:gd name="connsiteX7" fmla="*/ 2841172 w 3069772"/>
              <a:gd name="connsiteY7" fmla="*/ 3995057 h 6525985"/>
              <a:gd name="connsiteX8" fmla="*/ 2868386 w 3069772"/>
              <a:gd name="connsiteY8" fmla="*/ 4180114 h 6525985"/>
              <a:gd name="connsiteX9" fmla="*/ 2901043 w 3069772"/>
              <a:gd name="connsiteY9" fmla="*/ 4278085 h 6525985"/>
              <a:gd name="connsiteX10" fmla="*/ 2971800 w 3069772"/>
              <a:gd name="connsiteY10" fmla="*/ 4403271 h 6525985"/>
              <a:gd name="connsiteX11" fmla="*/ 3031672 w 3069772"/>
              <a:gd name="connsiteY11" fmla="*/ 4572000 h 6525985"/>
              <a:gd name="connsiteX12" fmla="*/ 3069772 w 3069772"/>
              <a:gd name="connsiteY12" fmla="*/ 4729843 h 6525985"/>
              <a:gd name="connsiteX13" fmla="*/ 3053443 w 3069772"/>
              <a:gd name="connsiteY13" fmla="*/ 4844143 h 6525985"/>
              <a:gd name="connsiteX14" fmla="*/ 2950029 w 3069772"/>
              <a:gd name="connsiteY14" fmla="*/ 5230585 h 6525985"/>
              <a:gd name="connsiteX15" fmla="*/ 2906486 w 3069772"/>
              <a:gd name="connsiteY15" fmla="*/ 5399314 h 6525985"/>
              <a:gd name="connsiteX16" fmla="*/ 2813957 w 3069772"/>
              <a:gd name="connsiteY16" fmla="*/ 5508171 h 6525985"/>
              <a:gd name="connsiteX17" fmla="*/ 2721429 w 3069772"/>
              <a:gd name="connsiteY17" fmla="*/ 5589814 h 6525985"/>
              <a:gd name="connsiteX18" fmla="*/ 2569029 w 3069772"/>
              <a:gd name="connsiteY18" fmla="*/ 5693228 h 6525985"/>
              <a:gd name="connsiteX19" fmla="*/ 2367643 w 3069772"/>
              <a:gd name="connsiteY19" fmla="*/ 5725885 h 6525985"/>
              <a:gd name="connsiteX20" fmla="*/ 2166257 w 3069772"/>
              <a:gd name="connsiteY20" fmla="*/ 5753100 h 6525985"/>
              <a:gd name="connsiteX21" fmla="*/ 2008415 w 3069772"/>
              <a:gd name="connsiteY21" fmla="*/ 5807528 h 6525985"/>
              <a:gd name="connsiteX22" fmla="*/ 1845129 w 3069772"/>
              <a:gd name="connsiteY22" fmla="*/ 5856514 h 6525985"/>
              <a:gd name="connsiteX23" fmla="*/ 1730829 w 3069772"/>
              <a:gd name="connsiteY23" fmla="*/ 5916385 h 6525985"/>
              <a:gd name="connsiteX24" fmla="*/ 1600200 w 3069772"/>
              <a:gd name="connsiteY24" fmla="*/ 6008914 h 6525985"/>
              <a:gd name="connsiteX25" fmla="*/ 1257300 w 3069772"/>
              <a:gd name="connsiteY25" fmla="*/ 6368143 h 6525985"/>
              <a:gd name="connsiteX26" fmla="*/ 1153887 w 3069772"/>
              <a:gd name="connsiteY26" fmla="*/ 6460671 h 6525985"/>
              <a:gd name="connsiteX27" fmla="*/ 1017814 w 3069772"/>
              <a:gd name="connsiteY27" fmla="*/ 6504214 h 6525985"/>
              <a:gd name="connsiteX28" fmla="*/ 789215 w 3069772"/>
              <a:gd name="connsiteY28" fmla="*/ 6449785 h 6525985"/>
              <a:gd name="connsiteX29" fmla="*/ 598715 w 3069772"/>
              <a:gd name="connsiteY29" fmla="*/ 6433457 h 6525985"/>
              <a:gd name="connsiteX30" fmla="*/ 402771 w 3069772"/>
              <a:gd name="connsiteY30" fmla="*/ 6444343 h 6525985"/>
              <a:gd name="connsiteX31" fmla="*/ 185057 w 3069772"/>
              <a:gd name="connsiteY31" fmla="*/ 6477000 h 6525985"/>
              <a:gd name="connsiteX32" fmla="*/ 0 w 3069772"/>
              <a:gd name="connsiteY32" fmla="*/ 6525985 h 6525985"/>
              <a:gd name="connsiteX0" fmla="*/ 2199594 w 3069772"/>
              <a:gd name="connsiteY0" fmla="*/ 0 h 6525985"/>
              <a:gd name="connsiteX1" fmla="*/ 2787423 w 3069772"/>
              <a:gd name="connsiteY1" fmla="*/ 2770412 h 6525985"/>
              <a:gd name="connsiteX2" fmla="*/ 2839810 w 3069772"/>
              <a:gd name="connsiteY2" fmla="*/ 2979962 h 6525985"/>
              <a:gd name="connsiteX3" fmla="*/ 2820760 w 3069772"/>
              <a:gd name="connsiteY3" fmla="*/ 3156174 h 6525985"/>
              <a:gd name="connsiteX4" fmla="*/ 2825523 w 3069772"/>
              <a:gd name="connsiteY4" fmla="*/ 3341912 h 6525985"/>
              <a:gd name="connsiteX5" fmla="*/ 2830285 w 3069772"/>
              <a:gd name="connsiteY5" fmla="*/ 3489550 h 6525985"/>
              <a:gd name="connsiteX6" fmla="*/ 2820761 w 3069772"/>
              <a:gd name="connsiteY6" fmla="*/ 3637187 h 6525985"/>
              <a:gd name="connsiteX7" fmla="*/ 2819400 w 3069772"/>
              <a:gd name="connsiteY7" fmla="*/ 3820885 h 6525985"/>
              <a:gd name="connsiteX8" fmla="*/ 2841172 w 3069772"/>
              <a:gd name="connsiteY8" fmla="*/ 3995057 h 6525985"/>
              <a:gd name="connsiteX9" fmla="*/ 2868386 w 3069772"/>
              <a:gd name="connsiteY9" fmla="*/ 4180114 h 6525985"/>
              <a:gd name="connsiteX10" fmla="*/ 2901043 w 3069772"/>
              <a:gd name="connsiteY10" fmla="*/ 4278085 h 6525985"/>
              <a:gd name="connsiteX11" fmla="*/ 2971800 w 3069772"/>
              <a:gd name="connsiteY11" fmla="*/ 4403271 h 6525985"/>
              <a:gd name="connsiteX12" fmla="*/ 3031672 w 3069772"/>
              <a:gd name="connsiteY12" fmla="*/ 4572000 h 6525985"/>
              <a:gd name="connsiteX13" fmla="*/ 3069772 w 3069772"/>
              <a:gd name="connsiteY13" fmla="*/ 4729843 h 6525985"/>
              <a:gd name="connsiteX14" fmla="*/ 3053443 w 3069772"/>
              <a:gd name="connsiteY14" fmla="*/ 4844143 h 6525985"/>
              <a:gd name="connsiteX15" fmla="*/ 2950029 w 3069772"/>
              <a:gd name="connsiteY15" fmla="*/ 5230585 h 6525985"/>
              <a:gd name="connsiteX16" fmla="*/ 2906486 w 3069772"/>
              <a:gd name="connsiteY16" fmla="*/ 5399314 h 6525985"/>
              <a:gd name="connsiteX17" fmla="*/ 2813957 w 3069772"/>
              <a:gd name="connsiteY17" fmla="*/ 5508171 h 6525985"/>
              <a:gd name="connsiteX18" fmla="*/ 2721429 w 3069772"/>
              <a:gd name="connsiteY18" fmla="*/ 5589814 h 6525985"/>
              <a:gd name="connsiteX19" fmla="*/ 2569029 w 3069772"/>
              <a:gd name="connsiteY19" fmla="*/ 5693228 h 6525985"/>
              <a:gd name="connsiteX20" fmla="*/ 2367643 w 3069772"/>
              <a:gd name="connsiteY20" fmla="*/ 5725885 h 6525985"/>
              <a:gd name="connsiteX21" fmla="*/ 2166257 w 3069772"/>
              <a:gd name="connsiteY21" fmla="*/ 5753100 h 6525985"/>
              <a:gd name="connsiteX22" fmla="*/ 2008415 w 3069772"/>
              <a:gd name="connsiteY22" fmla="*/ 5807528 h 6525985"/>
              <a:gd name="connsiteX23" fmla="*/ 1845129 w 3069772"/>
              <a:gd name="connsiteY23" fmla="*/ 5856514 h 6525985"/>
              <a:gd name="connsiteX24" fmla="*/ 1730829 w 3069772"/>
              <a:gd name="connsiteY24" fmla="*/ 5916385 h 6525985"/>
              <a:gd name="connsiteX25" fmla="*/ 1600200 w 3069772"/>
              <a:gd name="connsiteY25" fmla="*/ 6008914 h 6525985"/>
              <a:gd name="connsiteX26" fmla="*/ 1257300 w 3069772"/>
              <a:gd name="connsiteY26" fmla="*/ 6368143 h 6525985"/>
              <a:gd name="connsiteX27" fmla="*/ 1153887 w 3069772"/>
              <a:gd name="connsiteY27" fmla="*/ 6460671 h 6525985"/>
              <a:gd name="connsiteX28" fmla="*/ 1017814 w 3069772"/>
              <a:gd name="connsiteY28" fmla="*/ 6504214 h 6525985"/>
              <a:gd name="connsiteX29" fmla="*/ 789215 w 3069772"/>
              <a:gd name="connsiteY29" fmla="*/ 6449785 h 6525985"/>
              <a:gd name="connsiteX30" fmla="*/ 598715 w 3069772"/>
              <a:gd name="connsiteY30" fmla="*/ 6433457 h 6525985"/>
              <a:gd name="connsiteX31" fmla="*/ 402771 w 3069772"/>
              <a:gd name="connsiteY31" fmla="*/ 6444343 h 6525985"/>
              <a:gd name="connsiteX32" fmla="*/ 185057 w 3069772"/>
              <a:gd name="connsiteY32" fmla="*/ 6477000 h 6525985"/>
              <a:gd name="connsiteX33" fmla="*/ 0 w 3069772"/>
              <a:gd name="connsiteY33" fmla="*/ 6525985 h 6525985"/>
              <a:gd name="connsiteX0" fmla="*/ 2199594 w 3069772"/>
              <a:gd name="connsiteY0" fmla="*/ 0 h 6525985"/>
              <a:gd name="connsiteX1" fmla="*/ 2896961 w 3069772"/>
              <a:gd name="connsiteY1" fmla="*/ 2751362 h 6525985"/>
              <a:gd name="connsiteX2" fmla="*/ 2839810 w 3069772"/>
              <a:gd name="connsiteY2" fmla="*/ 2979962 h 6525985"/>
              <a:gd name="connsiteX3" fmla="*/ 2820760 w 3069772"/>
              <a:gd name="connsiteY3" fmla="*/ 3156174 h 6525985"/>
              <a:gd name="connsiteX4" fmla="*/ 2825523 w 3069772"/>
              <a:gd name="connsiteY4" fmla="*/ 3341912 h 6525985"/>
              <a:gd name="connsiteX5" fmla="*/ 2830285 w 3069772"/>
              <a:gd name="connsiteY5" fmla="*/ 3489550 h 6525985"/>
              <a:gd name="connsiteX6" fmla="*/ 2820761 w 3069772"/>
              <a:gd name="connsiteY6" fmla="*/ 3637187 h 6525985"/>
              <a:gd name="connsiteX7" fmla="*/ 2819400 w 3069772"/>
              <a:gd name="connsiteY7" fmla="*/ 3820885 h 6525985"/>
              <a:gd name="connsiteX8" fmla="*/ 2841172 w 3069772"/>
              <a:gd name="connsiteY8" fmla="*/ 3995057 h 6525985"/>
              <a:gd name="connsiteX9" fmla="*/ 2868386 w 3069772"/>
              <a:gd name="connsiteY9" fmla="*/ 4180114 h 6525985"/>
              <a:gd name="connsiteX10" fmla="*/ 2901043 w 3069772"/>
              <a:gd name="connsiteY10" fmla="*/ 4278085 h 6525985"/>
              <a:gd name="connsiteX11" fmla="*/ 2971800 w 3069772"/>
              <a:gd name="connsiteY11" fmla="*/ 4403271 h 6525985"/>
              <a:gd name="connsiteX12" fmla="*/ 3031672 w 3069772"/>
              <a:gd name="connsiteY12" fmla="*/ 4572000 h 6525985"/>
              <a:gd name="connsiteX13" fmla="*/ 3069772 w 3069772"/>
              <a:gd name="connsiteY13" fmla="*/ 4729843 h 6525985"/>
              <a:gd name="connsiteX14" fmla="*/ 3053443 w 3069772"/>
              <a:gd name="connsiteY14" fmla="*/ 4844143 h 6525985"/>
              <a:gd name="connsiteX15" fmla="*/ 2950029 w 3069772"/>
              <a:gd name="connsiteY15" fmla="*/ 5230585 h 6525985"/>
              <a:gd name="connsiteX16" fmla="*/ 2906486 w 3069772"/>
              <a:gd name="connsiteY16" fmla="*/ 5399314 h 6525985"/>
              <a:gd name="connsiteX17" fmla="*/ 2813957 w 3069772"/>
              <a:gd name="connsiteY17" fmla="*/ 5508171 h 6525985"/>
              <a:gd name="connsiteX18" fmla="*/ 2721429 w 3069772"/>
              <a:gd name="connsiteY18" fmla="*/ 5589814 h 6525985"/>
              <a:gd name="connsiteX19" fmla="*/ 2569029 w 3069772"/>
              <a:gd name="connsiteY19" fmla="*/ 5693228 h 6525985"/>
              <a:gd name="connsiteX20" fmla="*/ 2367643 w 3069772"/>
              <a:gd name="connsiteY20" fmla="*/ 5725885 h 6525985"/>
              <a:gd name="connsiteX21" fmla="*/ 2166257 w 3069772"/>
              <a:gd name="connsiteY21" fmla="*/ 5753100 h 6525985"/>
              <a:gd name="connsiteX22" fmla="*/ 2008415 w 3069772"/>
              <a:gd name="connsiteY22" fmla="*/ 5807528 h 6525985"/>
              <a:gd name="connsiteX23" fmla="*/ 1845129 w 3069772"/>
              <a:gd name="connsiteY23" fmla="*/ 5856514 h 6525985"/>
              <a:gd name="connsiteX24" fmla="*/ 1730829 w 3069772"/>
              <a:gd name="connsiteY24" fmla="*/ 5916385 h 6525985"/>
              <a:gd name="connsiteX25" fmla="*/ 1600200 w 3069772"/>
              <a:gd name="connsiteY25" fmla="*/ 6008914 h 6525985"/>
              <a:gd name="connsiteX26" fmla="*/ 1257300 w 3069772"/>
              <a:gd name="connsiteY26" fmla="*/ 6368143 h 6525985"/>
              <a:gd name="connsiteX27" fmla="*/ 1153887 w 3069772"/>
              <a:gd name="connsiteY27" fmla="*/ 6460671 h 6525985"/>
              <a:gd name="connsiteX28" fmla="*/ 1017814 w 3069772"/>
              <a:gd name="connsiteY28" fmla="*/ 6504214 h 6525985"/>
              <a:gd name="connsiteX29" fmla="*/ 789215 w 3069772"/>
              <a:gd name="connsiteY29" fmla="*/ 6449785 h 6525985"/>
              <a:gd name="connsiteX30" fmla="*/ 598715 w 3069772"/>
              <a:gd name="connsiteY30" fmla="*/ 6433457 h 6525985"/>
              <a:gd name="connsiteX31" fmla="*/ 402771 w 3069772"/>
              <a:gd name="connsiteY31" fmla="*/ 6444343 h 6525985"/>
              <a:gd name="connsiteX32" fmla="*/ 185057 w 3069772"/>
              <a:gd name="connsiteY32" fmla="*/ 6477000 h 6525985"/>
              <a:gd name="connsiteX33" fmla="*/ 0 w 3069772"/>
              <a:gd name="connsiteY33" fmla="*/ 6525985 h 6525985"/>
              <a:gd name="connsiteX0" fmla="*/ 2199594 w 3069772"/>
              <a:gd name="connsiteY0" fmla="*/ 0 h 6525985"/>
              <a:gd name="connsiteX1" fmla="*/ 2839810 w 3069772"/>
              <a:gd name="connsiteY1" fmla="*/ 2541812 h 6525985"/>
              <a:gd name="connsiteX2" fmla="*/ 2896961 w 3069772"/>
              <a:gd name="connsiteY2" fmla="*/ 2751362 h 6525985"/>
              <a:gd name="connsiteX3" fmla="*/ 2839810 w 3069772"/>
              <a:gd name="connsiteY3" fmla="*/ 2979962 h 6525985"/>
              <a:gd name="connsiteX4" fmla="*/ 2820760 w 3069772"/>
              <a:gd name="connsiteY4" fmla="*/ 3156174 h 6525985"/>
              <a:gd name="connsiteX5" fmla="*/ 2825523 w 3069772"/>
              <a:gd name="connsiteY5" fmla="*/ 3341912 h 6525985"/>
              <a:gd name="connsiteX6" fmla="*/ 2830285 w 3069772"/>
              <a:gd name="connsiteY6" fmla="*/ 3489550 h 6525985"/>
              <a:gd name="connsiteX7" fmla="*/ 2820761 w 3069772"/>
              <a:gd name="connsiteY7" fmla="*/ 3637187 h 6525985"/>
              <a:gd name="connsiteX8" fmla="*/ 2819400 w 3069772"/>
              <a:gd name="connsiteY8" fmla="*/ 3820885 h 6525985"/>
              <a:gd name="connsiteX9" fmla="*/ 2841172 w 3069772"/>
              <a:gd name="connsiteY9" fmla="*/ 3995057 h 6525985"/>
              <a:gd name="connsiteX10" fmla="*/ 2868386 w 3069772"/>
              <a:gd name="connsiteY10" fmla="*/ 4180114 h 6525985"/>
              <a:gd name="connsiteX11" fmla="*/ 2901043 w 3069772"/>
              <a:gd name="connsiteY11" fmla="*/ 4278085 h 6525985"/>
              <a:gd name="connsiteX12" fmla="*/ 2971800 w 3069772"/>
              <a:gd name="connsiteY12" fmla="*/ 4403271 h 6525985"/>
              <a:gd name="connsiteX13" fmla="*/ 3031672 w 3069772"/>
              <a:gd name="connsiteY13" fmla="*/ 4572000 h 6525985"/>
              <a:gd name="connsiteX14" fmla="*/ 3069772 w 3069772"/>
              <a:gd name="connsiteY14" fmla="*/ 4729843 h 6525985"/>
              <a:gd name="connsiteX15" fmla="*/ 3053443 w 3069772"/>
              <a:gd name="connsiteY15" fmla="*/ 4844143 h 6525985"/>
              <a:gd name="connsiteX16" fmla="*/ 2950029 w 3069772"/>
              <a:gd name="connsiteY16" fmla="*/ 5230585 h 6525985"/>
              <a:gd name="connsiteX17" fmla="*/ 2906486 w 3069772"/>
              <a:gd name="connsiteY17" fmla="*/ 5399314 h 6525985"/>
              <a:gd name="connsiteX18" fmla="*/ 2813957 w 3069772"/>
              <a:gd name="connsiteY18" fmla="*/ 5508171 h 6525985"/>
              <a:gd name="connsiteX19" fmla="*/ 2721429 w 3069772"/>
              <a:gd name="connsiteY19" fmla="*/ 5589814 h 6525985"/>
              <a:gd name="connsiteX20" fmla="*/ 2569029 w 3069772"/>
              <a:gd name="connsiteY20" fmla="*/ 5693228 h 6525985"/>
              <a:gd name="connsiteX21" fmla="*/ 2367643 w 3069772"/>
              <a:gd name="connsiteY21" fmla="*/ 5725885 h 6525985"/>
              <a:gd name="connsiteX22" fmla="*/ 2166257 w 3069772"/>
              <a:gd name="connsiteY22" fmla="*/ 5753100 h 6525985"/>
              <a:gd name="connsiteX23" fmla="*/ 2008415 w 3069772"/>
              <a:gd name="connsiteY23" fmla="*/ 5807528 h 6525985"/>
              <a:gd name="connsiteX24" fmla="*/ 1845129 w 3069772"/>
              <a:gd name="connsiteY24" fmla="*/ 5856514 h 6525985"/>
              <a:gd name="connsiteX25" fmla="*/ 1730829 w 3069772"/>
              <a:gd name="connsiteY25" fmla="*/ 5916385 h 6525985"/>
              <a:gd name="connsiteX26" fmla="*/ 1600200 w 3069772"/>
              <a:gd name="connsiteY26" fmla="*/ 6008914 h 6525985"/>
              <a:gd name="connsiteX27" fmla="*/ 1257300 w 3069772"/>
              <a:gd name="connsiteY27" fmla="*/ 6368143 h 6525985"/>
              <a:gd name="connsiteX28" fmla="*/ 1153887 w 3069772"/>
              <a:gd name="connsiteY28" fmla="*/ 6460671 h 6525985"/>
              <a:gd name="connsiteX29" fmla="*/ 1017814 w 3069772"/>
              <a:gd name="connsiteY29" fmla="*/ 6504214 h 6525985"/>
              <a:gd name="connsiteX30" fmla="*/ 789215 w 3069772"/>
              <a:gd name="connsiteY30" fmla="*/ 6449785 h 6525985"/>
              <a:gd name="connsiteX31" fmla="*/ 598715 w 3069772"/>
              <a:gd name="connsiteY31" fmla="*/ 6433457 h 6525985"/>
              <a:gd name="connsiteX32" fmla="*/ 402771 w 3069772"/>
              <a:gd name="connsiteY32" fmla="*/ 6444343 h 6525985"/>
              <a:gd name="connsiteX33" fmla="*/ 185057 w 3069772"/>
              <a:gd name="connsiteY33" fmla="*/ 6477000 h 6525985"/>
              <a:gd name="connsiteX34" fmla="*/ 0 w 3069772"/>
              <a:gd name="connsiteY34" fmla="*/ 6525985 h 6525985"/>
              <a:gd name="connsiteX0" fmla="*/ 2199594 w 3069772"/>
              <a:gd name="connsiteY0" fmla="*/ 0 h 6525985"/>
              <a:gd name="connsiteX1" fmla="*/ 2892197 w 3069772"/>
              <a:gd name="connsiteY1" fmla="*/ 2556099 h 6525985"/>
              <a:gd name="connsiteX2" fmla="*/ 2896961 w 3069772"/>
              <a:gd name="connsiteY2" fmla="*/ 2751362 h 6525985"/>
              <a:gd name="connsiteX3" fmla="*/ 2839810 w 3069772"/>
              <a:gd name="connsiteY3" fmla="*/ 2979962 h 6525985"/>
              <a:gd name="connsiteX4" fmla="*/ 2820760 w 3069772"/>
              <a:gd name="connsiteY4" fmla="*/ 3156174 h 6525985"/>
              <a:gd name="connsiteX5" fmla="*/ 2825523 w 3069772"/>
              <a:gd name="connsiteY5" fmla="*/ 3341912 h 6525985"/>
              <a:gd name="connsiteX6" fmla="*/ 2830285 w 3069772"/>
              <a:gd name="connsiteY6" fmla="*/ 3489550 h 6525985"/>
              <a:gd name="connsiteX7" fmla="*/ 2820761 w 3069772"/>
              <a:gd name="connsiteY7" fmla="*/ 3637187 h 6525985"/>
              <a:gd name="connsiteX8" fmla="*/ 2819400 w 3069772"/>
              <a:gd name="connsiteY8" fmla="*/ 3820885 h 6525985"/>
              <a:gd name="connsiteX9" fmla="*/ 2841172 w 3069772"/>
              <a:gd name="connsiteY9" fmla="*/ 3995057 h 6525985"/>
              <a:gd name="connsiteX10" fmla="*/ 2868386 w 3069772"/>
              <a:gd name="connsiteY10" fmla="*/ 4180114 h 6525985"/>
              <a:gd name="connsiteX11" fmla="*/ 2901043 w 3069772"/>
              <a:gd name="connsiteY11" fmla="*/ 4278085 h 6525985"/>
              <a:gd name="connsiteX12" fmla="*/ 2971800 w 3069772"/>
              <a:gd name="connsiteY12" fmla="*/ 4403271 h 6525985"/>
              <a:gd name="connsiteX13" fmla="*/ 3031672 w 3069772"/>
              <a:gd name="connsiteY13" fmla="*/ 4572000 h 6525985"/>
              <a:gd name="connsiteX14" fmla="*/ 3069772 w 3069772"/>
              <a:gd name="connsiteY14" fmla="*/ 4729843 h 6525985"/>
              <a:gd name="connsiteX15" fmla="*/ 3053443 w 3069772"/>
              <a:gd name="connsiteY15" fmla="*/ 4844143 h 6525985"/>
              <a:gd name="connsiteX16" fmla="*/ 2950029 w 3069772"/>
              <a:gd name="connsiteY16" fmla="*/ 5230585 h 6525985"/>
              <a:gd name="connsiteX17" fmla="*/ 2906486 w 3069772"/>
              <a:gd name="connsiteY17" fmla="*/ 5399314 h 6525985"/>
              <a:gd name="connsiteX18" fmla="*/ 2813957 w 3069772"/>
              <a:gd name="connsiteY18" fmla="*/ 5508171 h 6525985"/>
              <a:gd name="connsiteX19" fmla="*/ 2721429 w 3069772"/>
              <a:gd name="connsiteY19" fmla="*/ 5589814 h 6525985"/>
              <a:gd name="connsiteX20" fmla="*/ 2569029 w 3069772"/>
              <a:gd name="connsiteY20" fmla="*/ 5693228 h 6525985"/>
              <a:gd name="connsiteX21" fmla="*/ 2367643 w 3069772"/>
              <a:gd name="connsiteY21" fmla="*/ 5725885 h 6525985"/>
              <a:gd name="connsiteX22" fmla="*/ 2166257 w 3069772"/>
              <a:gd name="connsiteY22" fmla="*/ 5753100 h 6525985"/>
              <a:gd name="connsiteX23" fmla="*/ 2008415 w 3069772"/>
              <a:gd name="connsiteY23" fmla="*/ 5807528 h 6525985"/>
              <a:gd name="connsiteX24" fmla="*/ 1845129 w 3069772"/>
              <a:gd name="connsiteY24" fmla="*/ 5856514 h 6525985"/>
              <a:gd name="connsiteX25" fmla="*/ 1730829 w 3069772"/>
              <a:gd name="connsiteY25" fmla="*/ 5916385 h 6525985"/>
              <a:gd name="connsiteX26" fmla="*/ 1600200 w 3069772"/>
              <a:gd name="connsiteY26" fmla="*/ 6008914 h 6525985"/>
              <a:gd name="connsiteX27" fmla="*/ 1257300 w 3069772"/>
              <a:gd name="connsiteY27" fmla="*/ 6368143 h 6525985"/>
              <a:gd name="connsiteX28" fmla="*/ 1153887 w 3069772"/>
              <a:gd name="connsiteY28" fmla="*/ 6460671 h 6525985"/>
              <a:gd name="connsiteX29" fmla="*/ 1017814 w 3069772"/>
              <a:gd name="connsiteY29" fmla="*/ 6504214 h 6525985"/>
              <a:gd name="connsiteX30" fmla="*/ 789215 w 3069772"/>
              <a:gd name="connsiteY30" fmla="*/ 6449785 h 6525985"/>
              <a:gd name="connsiteX31" fmla="*/ 598715 w 3069772"/>
              <a:gd name="connsiteY31" fmla="*/ 6433457 h 6525985"/>
              <a:gd name="connsiteX32" fmla="*/ 402771 w 3069772"/>
              <a:gd name="connsiteY32" fmla="*/ 6444343 h 6525985"/>
              <a:gd name="connsiteX33" fmla="*/ 185057 w 3069772"/>
              <a:gd name="connsiteY33" fmla="*/ 6477000 h 6525985"/>
              <a:gd name="connsiteX34" fmla="*/ 0 w 3069772"/>
              <a:gd name="connsiteY34" fmla="*/ 6525985 h 6525985"/>
              <a:gd name="connsiteX0" fmla="*/ 2199594 w 3069772"/>
              <a:gd name="connsiteY0" fmla="*/ 0 h 6525985"/>
              <a:gd name="connsiteX1" fmla="*/ 2801710 w 3069772"/>
              <a:gd name="connsiteY1" fmla="*/ 2265587 h 6525985"/>
              <a:gd name="connsiteX2" fmla="*/ 2892197 w 3069772"/>
              <a:gd name="connsiteY2" fmla="*/ 2556099 h 6525985"/>
              <a:gd name="connsiteX3" fmla="*/ 2896961 w 3069772"/>
              <a:gd name="connsiteY3" fmla="*/ 2751362 h 6525985"/>
              <a:gd name="connsiteX4" fmla="*/ 2839810 w 3069772"/>
              <a:gd name="connsiteY4" fmla="*/ 2979962 h 6525985"/>
              <a:gd name="connsiteX5" fmla="*/ 2820760 w 3069772"/>
              <a:gd name="connsiteY5" fmla="*/ 3156174 h 6525985"/>
              <a:gd name="connsiteX6" fmla="*/ 2825523 w 3069772"/>
              <a:gd name="connsiteY6" fmla="*/ 3341912 h 6525985"/>
              <a:gd name="connsiteX7" fmla="*/ 2830285 w 3069772"/>
              <a:gd name="connsiteY7" fmla="*/ 3489550 h 6525985"/>
              <a:gd name="connsiteX8" fmla="*/ 2820761 w 3069772"/>
              <a:gd name="connsiteY8" fmla="*/ 3637187 h 6525985"/>
              <a:gd name="connsiteX9" fmla="*/ 2819400 w 3069772"/>
              <a:gd name="connsiteY9" fmla="*/ 3820885 h 6525985"/>
              <a:gd name="connsiteX10" fmla="*/ 2841172 w 3069772"/>
              <a:gd name="connsiteY10" fmla="*/ 3995057 h 6525985"/>
              <a:gd name="connsiteX11" fmla="*/ 2868386 w 3069772"/>
              <a:gd name="connsiteY11" fmla="*/ 4180114 h 6525985"/>
              <a:gd name="connsiteX12" fmla="*/ 2901043 w 3069772"/>
              <a:gd name="connsiteY12" fmla="*/ 4278085 h 6525985"/>
              <a:gd name="connsiteX13" fmla="*/ 2971800 w 3069772"/>
              <a:gd name="connsiteY13" fmla="*/ 4403271 h 6525985"/>
              <a:gd name="connsiteX14" fmla="*/ 3031672 w 3069772"/>
              <a:gd name="connsiteY14" fmla="*/ 4572000 h 6525985"/>
              <a:gd name="connsiteX15" fmla="*/ 3069772 w 3069772"/>
              <a:gd name="connsiteY15" fmla="*/ 4729843 h 6525985"/>
              <a:gd name="connsiteX16" fmla="*/ 3053443 w 3069772"/>
              <a:gd name="connsiteY16" fmla="*/ 4844143 h 6525985"/>
              <a:gd name="connsiteX17" fmla="*/ 2950029 w 3069772"/>
              <a:gd name="connsiteY17" fmla="*/ 5230585 h 6525985"/>
              <a:gd name="connsiteX18" fmla="*/ 2906486 w 3069772"/>
              <a:gd name="connsiteY18" fmla="*/ 5399314 h 6525985"/>
              <a:gd name="connsiteX19" fmla="*/ 2813957 w 3069772"/>
              <a:gd name="connsiteY19" fmla="*/ 5508171 h 6525985"/>
              <a:gd name="connsiteX20" fmla="*/ 2721429 w 3069772"/>
              <a:gd name="connsiteY20" fmla="*/ 5589814 h 6525985"/>
              <a:gd name="connsiteX21" fmla="*/ 2569029 w 3069772"/>
              <a:gd name="connsiteY21" fmla="*/ 5693228 h 6525985"/>
              <a:gd name="connsiteX22" fmla="*/ 2367643 w 3069772"/>
              <a:gd name="connsiteY22" fmla="*/ 5725885 h 6525985"/>
              <a:gd name="connsiteX23" fmla="*/ 2166257 w 3069772"/>
              <a:gd name="connsiteY23" fmla="*/ 5753100 h 6525985"/>
              <a:gd name="connsiteX24" fmla="*/ 2008415 w 3069772"/>
              <a:gd name="connsiteY24" fmla="*/ 5807528 h 6525985"/>
              <a:gd name="connsiteX25" fmla="*/ 1845129 w 3069772"/>
              <a:gd name="connsiteY25" fmla="*/ 5856514 h 6525985"/>
              <a:gd name="connsiteX26" fmla="*/ 1730829 w 3069772"/>
              <a:gd name="connsiteY26" fmla="*/ 5916385 h 6525985"/>
              <a:gd name="connsiteX27" fmla="*/ 1600200 w 3069772"/>
              <a:gd name="connsiteY27" fmla="*/ 6008914 h 6525985"/>
              <a:gd name="connsiteX28" fmla="*/ 1257300 w 3069772"/>
              <a:gd name="connsiteY28" fmla="*/ 6368143 h 6525985"/>
              <a:gd name="connsiteX29" fmla="*/ 1153887 w 3069772"/>
              <a:gd name="connsiteY29" fmla="*/ 6460671 h 6525985"/>
              <a:gd name="connsiteX30" fmla="*/ 1017814 w 3069772"/>
              <a:gd name="connsiteY30" fmla="*/ 6504214 h 6525985"/>
              <a:gd name="connsiteX31" fmla="*/ 789215 w 3069772"/>
              <a:gd name="connsiteY31" fmla="*/ 6449785 h 6525985"/>
              <a:gd name="connsiteX32" fmla="*/ 598715 w 3069772"/>
              <a:gd name="connsiteY32" fmla="*/ 6433457 h 6525985"/>
              <a:gd name="connsiteX33" fmla="*/ 402771 w 3069772"/>
              <a:gd name="connsiteY33" fmla="*/ 6444343 h 6525985"/>
              <a:gd name="connsiteX34" fmla="*/ 185057 w 3069772"/>
              <a:gd name="connsiteY34" fmla="*/ 6477000 h 6525985"/>
              <a:gd name="connsiteX35" fmla="*/ 0 w 3069772"/>
              <a:gd name="connsiteY35" fmla="*/ 6525985 h 6525985"/>
              <a:gd name="connsiteX0" fmla="*/ 2199594 w 3069772"/>
              <a:gd name="connsiteY0" fmla="*/ 0 h 6525985"/>
              <a:gd name="connsiteX1" fmla="*/ 2725510 w 3069772"/>
              <a:gd name="connsiteY1" fmla="*/ 2379887 h 6525985"/>
              <a:gd name="connsiteX2" fmla="*/ 2892197 w 3069772"/>
              <a:gd name="connsiteY2" fmla="*/ 2556099 h 6525985"/>
              <a:gd name="connsiteX3" fmla="*/ 2896961 w 3069772"/>
              <a:gd name="connsiteY3" fmla="*/ 2751362 h 6525985"/>
              <a:gd name="connsiteX4" fmla="*/ 2839810 w 3069772"/>
              <a:gd name="connsiteY4" fmla="*/ 2979962 h 6525985"/>
              <a:gd name="connsiteX5" fmla="*/ 2820760 w 3069772"/>
              <a:gd name="connsiteY5" fmla="*/ 3156174 h 6525985"/>
              <a:gd name="connsiteX6" fmla="*/ 2825523 w 3069772"/>
              <a:gd name="connsiteY6" fmla="*/ 3341912 h 6525985"/>
              <a:gd name="connsiteX7" fmla="*/ 2830285 w 3069772"/>
              <a:gd name="connsiteY7" fmla="*/ 3489550 h 6525985"/>
              <a:gd name="connsiteX8" fmla="*/ 2820761 w 3069772"/>
              <a:gd name="connsiteY8" fmla="*/ 3637187 h 6525985"/>
              <a:gd name="connsiteX9" fmla="*/ 2819400 w 3069772"/>
              <a:gd name="connsiteY9" fmla="*/ 3820885 h 6525985"/>
              <a:gd name="connsiteX10" fmla="*/ 2841172 w 3069772"/>
              <a:gd name="connsiteY10" fmla="*/ 3995057 h 6525985"/>
              <a:gd name="connsiteX11" fmla="*/ 2868386 w 3069772"/>
              <a:gd name="connsiteY11" fmla="*/ 4180114 h 6525985"/>
              <a:gd name="connsiteX12" fmla="*/ 2901043 w 3069772"/>
              <a:gd name="connsiteY12" fmla="*/ 4278085 h 6525985"/>
              <a:gd name="connsiteX13" fmla="*/ 2971800 w 3069772"/>
              <a:gd name="connsiteY13" fmla="*/ 4403271 h 6525985"/>
              <a:gd name="connsiteX14" fmla="*/ 3031672 w 3069772"/>
              <a:gd name="connsiteY14" fmla="*/ 4572000 h 6525985"/>
              <a:gd name="connsiteX15" fmla="*/ 3069772 w 3069772"/>
              <a:gd name="connsiteY15" fmla="*/ 4729843 h 6525985"/>
              <a:gd name="connsiteX16" fmla="*/ 3053443 w 3069772"/>
              <a:gd name="connsiteY16" fmla="*/ 4844143 h 6525985"/>
              <a:gd name="connsiteX17" fmla="*/ 2950029 w 3069772"/>
              <a:gd name="connsiteY17" fmla="*/ 5230585 h 6525985"/>
              <a:gd name="connsiteX18" fmla="*/ 2906486 w 3069772"/>
              <a:gd name="connsiteY18" fmla="*/ 5399314 h 6525985"/>
              <a:gd name="connsiteX19" fmla="*/ 2813957 w 3069772"/>
              <a:gd name="connsiteY19" fmla="*/ 5508171 h 6525985"/>
              <a:gd name="connsiteX20" fmla="*/ 2721429 w 3069772"/>
              <a:gd name="connsiteY20" fmla="*/ 5589814 h 6525985"/>
              <a:gd name="connsiteX21" fmla="*/ 2569029 w 3069772"/>
              <a:gd name="connsiteY21" fmla="*/ 5693228 h 6525985"/>
              <a:gd name="connsiteX22" fmla="*/ 2367643 w 3069772"/>
              <a:gd name="connsiteY22" fmla="*/ 5725885 h 6525985"/>
              <a:gd name="connsiteX23" fmla="*/ 2166257 w 3069772"/>
              <a:gd name="connsiteY23" fmla="*/ 5753100 h 6525985"/>
              <a:gd name="connsiteX24" fmla="*/ 2008415 w 3069772"/>
              <a:gd name="connsiteY24" fmla="*/ 5807528 h 6525985"/>
              <a:gd name="connsiteX25" fmla="*/ 1845129 w 3069772"/>
              <a:gd name="connsiteY25" fmla="*/ 5856514 h 6525985"/>
              <a:gd name="connsiteX26" fmla="*/ 1730829 w 3069772"/>
              <a:gd name="connsiteY26" fmla="*/ 5916385 h 6525985"/>
              <a:gd name="connsiteX27" fmla="*/ 1600200 w 3069772"/>
              <a:gd name="connsiteY27" fmla="*/ 6008914 h 6525985"/>
              <a:gd name="connsiteX28" fmla="*/ 1257300 w 3069772"/>
              <a:gd name="connsiteY28" fmla="*/ 6368143 h 6525985"/>
              <a:gd name="connsiteX29" fmla="*/ 1153887 w 3069772"/>
              <a:gd name="connsiteY29" fmla="*/ 6460671 h 6525985"/>
              <a:gd name="connsiteX30" fmla="*/ 1017814 w 3069772"/>
              <a:gd name="connsiteY30" fmla="*/ 6504214 h 6525985"/>
              <a:gd name="connsiteX31" fmla="*/ 789215 w 3069772"/>
              <a:gd name="connsiteY31" fmla="*/ 6449785 h 6525985"/>
              <a:gd name="connsiteX32" fmla="*/ 598715 w 3069772"/>
              <a:gd name="connsiteY32" fmla="*/ 6433457 h 6525985"/>
              <a:gd name="connsiteX33" fmla="*/ 402771 w 3069772"/>
              <a:gd name="connsiteY33" fmla="*/ 6444343 h 6525985"/>
              <a:gd name="connsiteX34" fmla="*/ 185057 w 3069772"/>
              <a:gd name="connsiteY34" fmla="*/ 6477000 h 6525985"/>
              <a:gd name="connsiteX35" fmla="*/ 0 w 3069772"/>
              <a:gd name="connsiteY35" fmla="*/ 6525985 h 6525985"/>
              <a:gd name="connsiteX0" fmla="*/ 2199594 w 3069772"/>
              <a:gd name="connsiteY0" fmla="*/ 0 h 6525985"/>
              <a:gd name="connsiteX1" fmla="*/ 2654073 w 3069772"/>
              <a:gd name="connsiteY1" fmla="*/ 2070325 h 6525985"/>
              <a:gd name="connsiteX2" fmla="*/ 2725510 w 3069772"/>
              <a:gd name="connsiteY2" fmla="*/ 2379887 h 6525985"/>
              <a:gd name="connsiteX3" fmla="*/ 2892197 w 3069772"/>
              <a:gd name="connsiteY3" fmla="*/ 2556099 h 6525985"/>
              <a:gd name="connsiteX4" fmla="*/ 2896961 w 3069772"/>
              <a:gd name="connsiteY4" fmla="*/ 2751362 h 6525985"/>
              <a:gd name="connsiteX5" fmla="*/ 2839810 w 3069772"/>
              <a:gd name="connsiteY5" fmla="*/ 2979962 h 6525985"/>
              <a:gd name="connsiteX6" fmla="*/ 2820760 w 3069772"/>
              <a:gd name="connsiteY6" fmla="*/ 3156174 h 6525985"/>
              <a:gd name="connsiteX7" fmla="*/ 2825523 w 3069772"/>
              <a:gd name="connsiteY7" fmla="*/ 3341912 h 6525985"/>
              <a:gd name="connsiteX8" fmla="*/ 2830285 w 3069772"/>
              <a:gd name="connsiteY8" fmla="*/ 3489550 h 6525985"/>
              <a:gd name="connsiteX9" fmla="*/ 2820761 w 3069772"/>
              <a:gd name="connsiteY9" fmla="*/ 3637187 h 6525985"/>
              <a:gd name="connsiteX10" fmla="*/ 2819400 w 3069772"/>
              <a:gd name="connsiteY10" fmla="*/ 3820885 h 6525985"/>
              <a:gd name="connsiteX11" fmla="*/ 2841172 w 3069772"/>
              <a:gd name="connsiteY11" fmla="*/ 3995057 h 6525985"/>
              <a:gd name="connsiteX12" fmla="*/ 2868386 w 3069772"/>
              <a:gd name="connsiteY12" fmla="*/ 4180114 h 6525985"/>
              <a:gd name="connsiteX13" fmla="*/ 2901043 w 3069772"/>
              <a:gd name="connsiteY13" fmla="*/ 4278085 h 6525985"/>
              <a:gd name="connsiteX14" fmla="*/ 2971800 w 3069772"/>
              <a:gd name="connsiteY14" fmla="*/ 4403271 h 6525985"/>
              <a:gd name="connsiteX15" fmla="*/ 3031672 w 3069772"/>
              <a:gd name="connsiteY15" fmla="*/ 4572000 h 6525985"/>
              <a:gd name="connsiteX16" fmla="*/ 3069772 w 3069772"/>
              <a:gd name="connsiteY16" fmla="*/ 4729843 h 6525985"/>
              <a:gd name="connsiteX17" fmla="*/ 3053443 w 3069772"/>
              <a:gd name="connsiteY17" fmla="*/ 4844143 h 6525985"/>
              <a:gd name="connsiteX18" fmla="*/ 2950029 w 3069772"/>
              <a:gd name="connsiteY18" fmla="*/ 5230585 h 6525985"/>
              <a:gd name="connsiteX19" fmla="*/ 2906486 w 3069772"/>
              <a:gd name="connsiteY19" fmla="*/ 5399314 h 6525985"/>
              <a:gd name="connsiteX20" fmla="*/ 2813957 w 3069772"/>
              <a:gd name="connsiteY20" fmla="*/ 5508171 h 6525985"/>
              <a:gd name="connsiteX21" fmla="*/ 2721429 w 3069772"/>
              <a:gd name="connsiteY21" fmla="*/ 5589814 h 6525985"/>
              <a:gd name="connsiteX22" fmla="*/ 2569029 w 3069772"/>
              <a:gd name="connsiteY22" fmla="*/ 5693228 h 6525985"/>
              <a:gd name="connsiteX23" fmla="*/ 2367643 w 3069772"/>
              <a:gd name="connsiteY23" fmla="*/ 5725885 h 6525985"/>
              <a:gd name="connsiteX24" fmla="*/ 2166257 w 3069772"/>
              <a:gd name="connsiteY24" fmla="*/ 5753100 h 6525985"/>
              <a:gd name="connsiteX25" fmla="*/ 2008415 w 3069772"/>
              <a:gd name="connsiteY25" fmla="*/ 5807528 h 6525985"/>
              <a:gd name="connsiteX26" fmla="*/ 1845129 w 3069772"/>
              <a:gd name="connsiteY26" fmla="*/ 5856514 h 6525985"/>
              <a:gd name="connsiteX27" fmla="*/ 1730829 w 3069772"/>
              <a:gd name="connsiteY27" fmla="*/ 5916385 h 6525985"/>
              <a:gd name="connsiteX28" fmla="*/ 1600200 w 3069772"/>
              <a:gd name="connsiteY28" fmla="*/ 6008914 h 6525985"/>
              <a:gd name="connsiteX29" fmla="*/ 1257300 w 3069772"/>
              <a:gd name="connsiteY29" fmla="*/ 6368143 h 6525985"/>
              <a:gd name="connsiteX30" fmla="*/ 1153887 w 3069772"/>
              <a:gd name="connsiteY30" fmla="*/ 6460671 h 6525985"/>
              <a:gd name="connsiteX31" fmla="*/ 1017814 w 3069772"/>
              <a:gd name="connsiteY31" fmla="*/ 6504214 h 6525985"/>
              <a:gd name="connsiteX32" fmla="*/ 789215 w 3069772"/>
              <a:gd name="connsiteY32" fmla="*/ 6449785 h 6525985"/>
              <a:gd name="connsiteX33" fmla="*/ 598715 w 3069772"/>
              <a:gd name="connsiteY33" fmla="*/ 6433457 h 6525985"/>
              <a:gd name="connsiteX34" fmla="*/ 402771 w 3069772"/>
              <a:gd name="connsiteY34" fmla="*/ 6444343 h 6525985"/>
              <a:gd name="connsiteX35" fmla="*/ 185057 w 3069772"/>
              <a:gd name="connsiteY35" fmla="*/ 6477000 h 6525985"/>
              <a:gd name="connsiteX36" fmla="*/ 0 w 3069772"/>
              <a:gd name="connsiteY36" fmla="*/ 6525985 h 6525985"/>
              <a:gd name="connsiteX0" fmla="*/ 2199594 w 3069772"/>
              <a:gd name="connsiteY0" fmla="*/ 0 h 6525985"/>
              <a:gd name="connsiteX1" fmla="*/ 2468335 w 3069772"/>
              <a:gd name="connsiteY1" fmla="*/ 2251300 h 6525985"/>
              <a:gd name="connsiteX2" fmla="*/ 2725510 w 3069772"/>
              <a:gd name="connsiteY2" fmla="*/ 2379887 h 6525985"/>
              <a:gd name="connsiteX3" fmla="*/ 2892197 w 3069772"/>
              <a:gd name="connsiteY3" fmla="*/ 2556099 h 6525985"/>
              <a:gd name="connsiteX4" fmla="*/ 2896961 w 3069772"/>
              <a:gd name="connsiteY4" fmla="*/ 2751362 h 6525985"/>
              <a:gd name="connsiteX5" fmla="*/ 2839810 w 3069772"/>
              <a:gd name="connsiteY5" fmla="*/ 2979962 h 6525985"/>
              <a:gd name="connsiteX6" fmla="*/ 2820760 w 3069772"/>
              <a:gd name="connsiteY6" fmla="*/ 3156174 h 6525985"/>
              <a:gd name="connsiteX7" fmla="*/ 2825523 w 3069772"/>
              <a:gd name="connsiteY7" fmla="*/ 3341912 h 6525985"/>
              <a:gd name="connsiteX8" fmla="*/ 2830285 w 3069772"/>
              <a:gd name="connsiteY8" fmla="*/ 3489550 h 6525985"/>
              <a:gd name="connsiteX9" fmla="*/ 2820761 w 3069772"/>
              <a:gd name="connsiteY9" fmla="*/ 3637187 h 6525985"/>
              <a:gd name="connsiteX10" fmla="*/ 2819400 w 3069772"/>
              <a:gd name="connsiteY10" fmla="*/ 3820885 h 6525985"/>
              <a:gd name="connsiteX11" fmla="*/ 2841172 w 3069772"/>
              <a:gd name="connsiteY11" fmla="*/ 3995057 h 6525985"/>
              <a:gd name="connsiteX12" fmla="*/ 2868386 w 3069772"/>
              <a:gd name="connsiteY12" fmla="*/ 4180114 h 6525985"/>
              <a:gd name="connsiteX13" fmla="*/ 2901043 w 3069772"/>
              <a:gd name="connsiteY13" fmla="*/ 4278085 h 6525985"/>
              <a:gd name="connsiteX14" fmla="*/ 2971800 w 3069772"/>
              <a:gd name="connsiteY14" fmla="*/ 4403271 h 6525985"/>
              <a:gd name="connsiteX15" fmla="*/ 3031672 w 3069772"/>
              <a:gd name="connsiteY15" fmla="*/ 4572000 h 6525985"/>
              <a:gd name="connsiteX16" fmla="*/ 3069772 w 3069772"/>
              <a:gd name="connsiteY16" fmla="*/ 4729843 h 6525985"/>
              <a:gd name="connsiteX17" fmla="*/ 3053443 w 3069772"/>
              <a:gd name="connsiteY17" fmla="*/ 4844143 h 6525985"/>
              <a:gd name="connsiteX18" fmla="*/ 2950029 w 3069772"/>
              <a:gd name="connsiteY18" fmla="*/ 5230585 h 6525985"/>
              <a:gd name="connsiteX19" fmla="*/ 2906486 w 3069772"/>
              <a:gd name="connsiteY19" fmla="*/ 5399314 h 6525985"/>
              <a:gd name="connsiteX20" fmla="*/ 2813957 w 3069772"/>
              <a:gd name="connsiteY20" fmla="*/ 5508171 h 6525985"/>
              <a:gd name="connsiteX21" fmla="*/ 2721429 w 3069772"/>
              <a:gd name="connsiteY21" fmla="*/ 5589814 h 6525985"/>
              <a:gd name="connsiteX22" fmla="*/ 2569029 w 3069772"/>
              <a:gd name="connsiteY22" fmla="*/ 5693228 h 6525985"/>
              <a:gd name="connsiteX23" fmla="*/ 2367643 w 3069772"/>
              <a:gd name="connsiteY23" fmla="*/ 5725885 h 6525985"/>
              <a:gd name="connsiteX24" fmla="*/ 2166257 w 3069772"/>
              <a:gd name="connsiteY24" fmla="*/ 5753100 h 6525985"/>
              <a:gd name="connsiteX25" fmla="*/ 2008415 w 3069772"/>
              <a:gd name="connsiteY25" fmla="*/ 5807528 h 6525985"/>
              <a:gd name="connsiteX26" fmla="*/ 1845129 w 3069772"/>
              <a:gd name="connsiteY26" fmla="*/ 5856514 h 6525985"/>
              <a:gd name="connsiteX27" fmla="*/ 1730829 w 3069772"/>
              <a:gd name="connsiteY27" fmla="*/ 5916385 h 6525985"/>
              <a:gd name="connsiteX28" fmla="*/ 1600200 w 3069772"/>
              <a:gd name="connsiteY28" fmla="*/ 6008914 h 6525985"/>
              <a:gd name="connsiteX29" fmla="*/ 1257300 w 3069772"/>
              <a:gd name="connsiteY29" fmla="*/ 6368143 h 6525985"/>
              <a:gd name="connsiteX30" fmla="*/ 1153887 w 3069772"/>
              <a:gd name="connsiteY30" fmla="*/ 6460671 h 6525985"/>
              <a:gd name="connsiteX31" fmla="*/ 1017814 w 3069772"/>
              <a:gd name="connsiteY31" fmla="*/ 6504214 h 6525985"/>
              <a:gd name="connsiteX32" fmla="*/ 789215 w 3069772"/>
              <a:gd name="connsiteY32" fmla="*/ 6449785 h 6525985"/>
              <a:gd name="connsiteX33" fmla="*/ 598715 w 3069772"/>
              <a:gd name="connsiteY33" fmla="*/ 6433457 h 6525985"/>
              <a:gd name="connsiteX34" fmla="*/ 402771 w 3069772"/>
              <a:gd name="connsiteY34" fmla="*/ 6444343 h 6525985"/>
              <a:gd name="connsiteX35" fmla="*/ 185057 w 3069772"/>
              <a:gd name="connsiteY35" fmla="*/ 6477000 h 6525985"/>
              <a:gd name="connsiteX36" fmla="*/ 0 w 3069772"/>
              <a:gd name="connsiteY36" fmla="*/ 6525985 h 6525985"/>
              <a:gd name="connsiteX0" fmla="*/ 2199594 w 3069772"/>
              <a:gd name="connsiteY0" fmla="*/ 0 h 6525985"/>
              <a:gd name="connsiteX1" fmla="*/ 2425473 w 3069772"/>
              <a:gd name="connsiteY1" fmla="*/ 1951262 h 6525985"/>
              <a:gd name="connsiteX2" fmla="*/ 2468335 w 3069772"/>
              <a:gd name="connsiteY2" fmla="*/ 2251300 h 6525985"/>
              <a:gd name="connsiteX3" fmla="*/ 2725510 w 3069772"/>
              <a:gd name="connsiteY3" fmla="*/ 2379887 h 6525985"/>
              <a:gd name="connsiteX4" fmla="*/ 2892197 w 3069772"/>
              <a:gd name="connsiteY4" fmla="*/ 2556099 h 6525985"/>
              <a:gd name="connsiteX5" fmla="*/ 2896961 w 3069772"/>
              <a:gd name="connsiteY5" fmla="*/ 2751362 h 6525985"/>
              <a:gd name="connsiteX6" fmla="*/ 2839810 w 3069772"/>
              <a:gd name="connsiteY6" fmla="*/ 2979962 h 6525985"/>
              <a:gd name="connsiteX7" fmla="*/ 2820760 w 3069772"/>
              <a:gd name="connsiteY7" fmla="*/ 3156174 h 6525985"/>
              <a:gd name="connsiteX8" fmla="*/ 2825523 w 3069772"/>
              <a:gd name="connsiteY8" fmla="*/ 3341912 h 6525985"/>
              <a:gd name="connsiteX9" fmla="*/ 2830285 w 3069772"/>
              <a:gd name="connsiteY9" fmla="*/ 3489550 h 6525985"/>
              <a:gd name="connsiteX10" fmla="*/ 2820761 w 3069772"/>
              <a:gd name="connsiteY10" fmla="*/ 3637187 h 6525985"/>
              <a:gd name="connsiteX11" fmla="*/ 2819400 w 3069772"/>
              <a:gd name="connsiteY11" fmla="*/ 3820885 h 6525985"/>
              <a:gd name="connsiteX12" fmla="*/ 2841172 w 3069772"/>
              <a:gd name="connsiteY12" fmla="*/ 3995057 h 6525985"/>
              <a:gd name="connsiteX13" fmla="*/ 2868386 w 3069772"/>
              <a:gd name="connsiteY13" fmla="*/ 4180114 h 6525985"/>
              <a:gd name="connsiteX14" fmla="*/ 2901043 w 3069772"/>
              <a:gd name="connsiteY14" fmla="*/ 4278085 h 6525985"/>
              <a:gd name="connsiteX15" fmla="*/ 2971800 w 3069772"/>
              <a:gd name="connsiteY15" fmla="*/ 4403271 h 6525985"/>
              <a:gd name="connsiteX16" fmla="*/ 3031672 w 3069772"/>
              <a:gd name="connsiteY16" fmla="*/ 4572000 h 6525985"/>
              <a:gd name="connsiteX17" fmla="*/ 3069772 w 3069772"/>
              <a:gd name="connsiteY17" fmla="*/ 4729843 h 6525985"/>
              <a:gd name="connsiteX18" fmla="*/ 3053443 w 3069772"/>
              <a:gd name="connsiteY18" fmla="*/ 4844143 h 6525985"/>
              <a:gd name="connsiteX19" fmla="*/ 2950029 w 3069772"/>
              <a:gd name="connsiteY19" fmla="*/ 5230585 h 6525985"/>
              <a:gd name="connsiteX20" fmla="*/ 2906486 w 3069772"/>
              <a:gd name="connsiteY20" fmla="*/ 5399314 h 6525985"/>
              <a:gd name="connsiteX21" fmla="*/ 2813957 w 3069772"/>
              <a:gd name="connsiteY21" fmla="*/ 5508171 h 6525985"/>
              <a:gd name="connsiteX22" fmla="*/ 2721429 w 3069772"/>
              <a:gd name="connsiteY22" fmla="*/ 5589814 h 6525985"/>
              <a:gd name="connsiteX23" fmla="*/ 2569029 w 3069772"/>
              <a:gd name="connsiteY23" fmla="*/ 5693228 h 6525985"/>
              <a:gd name="connsiteX24" fmla="*/ 2367643 w 3069772"/>
              <a:gd name="connsiteY24" fmla="*/ 5725885 h 6525985"/>
              <a:gd name="connsiteX25" fmla="*/ 2166257 w 3069772"/>
              <a:gd name="connsiteY25" fmla="*/ 5753100 h 6525985"/>
              <a:gd name="connsiteX26" fmla="*/ 2008415 w 3069772"/>
              <a:gd name="connsiteY26" fmla="*/ 5807528 h 6525985"/>
              <a:gd name="connsiteX27" fmla="*/ 1845129 w 3069772"/>
              <a:gd name="connsiteY27" fmla="*/ 5856514 h 6525985"/>
              <a:gd name="connsiteX28" fmla="*/ 1730829 w 3069772"/>
              <a:gd name="connsiteY28" fmla="*/ 5916385 h 6525985"/>
              <a:gd name="connsiteX29" fmla="*/ 1600200 w 3069772"/>
              <a:gd name="connsiteY29" fmla="*/ 6008914 h 6525985"/>
              <a:gd name="connsiteX30" fmla="*/ 1257300 w 3069772"/>
              <a:gd name="connsiteY30" fmla="*/ 6368143 h 6525985"/>
              <a:gd name="connsiteX31" fmla="*/ 1153887 w 3069772"/>
              <a:gd name="connsiteY31" fmla="*/ 6460671 h 6525985"/>
              <a:gd name="connsiteX32" fmla="*/ 1017814 w 3069772"/>
              <a:gd name="connsiteY32" fmla="*/ 6504214 h 6525985"/>
              <a:gd name="connsiteX33" fmla="*/ 789215 w 3069772"/>
              <a:gd name="connsiteY33" fmla="*/ 6449785 h 6525985"/>
              <a:gd name="connsiteX34" fmla="*/ 598715 w 3069772"/>
              <a:gd name="connsiteY34" fmla="*/ 6433457 h 6525985"/>
              <a:gd name="connsiteX35" fmla="*/ 402771 w 3069772"/>
              <a:gd name="connsiteY35" fmla="*/ 6444343 h 6525985"/>
              <a:gd name="connsiteX36" fmla="*/ 185057 w 3069772"/>
              <a:gd name="connsiteY36" fmla="*/ 6477000 h 6525985"/>
              <a:gd name="connsiteX37" fmla="*/ 0 w 3069772"/>
              <a:gd name="connsiteY37" fmla="*/ 6525985 h 6525985"/>
              <a:gd name="connsiteX0" fmla="*/ 2199594 w 3069772"/>
              <a:gd name="connsiteY0" fmla="*/ 0 h 6525985"/>
              <a:gd name="connsiteX1" fmla="*/ 2277835 w 3069772"/>
              <a:gd name="connsiteY1" fmla="*/ 2017937 h 6525985"/>
              <a:gd name="connsiteX2" fmla="*/ 2468335 w 3069772"/>
              <a:gd name="connsiteY2" fmla="*/ 2251300 h 6525985"/>
              <a:gd name="connsiteX3" fmla="*/ 2725510 w 3069772"/>
              <a:gd name="connsiteY3" fmla="*/ 2379887 h 6525985"/>
              <a:gd name="connsiteX4" fmla="*/ 2892197 w 3069772"/>
              <a:gd name="connsiteY4" fmla="*/ 2556099 h 6525985"/>
              <a:gd name="connsiteX5" fmla="*/ 2896961 w 3069772"/>
              <a:gd name="connsiteY5" fmla="*/ 2751362 h 6525985"/>
              <a:gd name="connsiteX6" fmla="*/ 2839810 w 3069772"/>
              <a:gd name="connsiteY6" fmla="*/ 2979962 h 6525985"/>
              <a:gd name="connsiteX7" fmla="*/ 2820760 w 3069772"/>
              <a:gd name="connsiteY7" fmla="*/ 3156174 h 6525985"/>
              <a:gd name="connsiteX8" fmla="*/ 2825523 w 3069772"/>
              <a:gd name="connsiteY8" fmla="*/ 3341912 h 6525985"/>
              <a:gd name="connsiteX9" fmla="*/ 2830285 w 3069772"/>
              <a:gd name="connsiteY9" fmla="*/ 3489550 h 6525985"/>
              <a:gd name="connsiteX10" fmla="*/ 2820761 w 3069772"/>
              <a:gd name="connsiteY10" fmla="*/ 3637187 h 6525985"/>
              <a:gd name="connsiteX11" fmla="*/ 2819400 w 3069772"/>
              <a:gd name="connsiteY11" fmla="*/ 3820885 h 6525985"/>
              <a:gd name="connsiteX12" fmla="*/ 2841172 w 3069772"/>
              <a:gd name="connsiteY12" fmla="*/ 3995057 h 6525985"/>
              <a:gd name="connsiteX13" fmla="*/ 2868386 w 3069772"/>
              <a:gd name="connsiteY13" fmla="*/ 4180114 h 6525985"/>
              <a:gd name="connsiteX14" fmla="*/ 2901043 w 3069772"/>
              <a:gd name="connsiteY14" fmla="*/ 4278085 h 6525985"/>
              <a:gd name="connsiteX15" fmla="*/ 2971800 w 3069772"/>
              <a:gd name="connsiteY15" fmla="*/ 4403271 h 6525985"/>
              <a:gd name="connsiteX16" fmla="*/ 3031672 w 3069772"/>
              <a:gd name="connsiteY16" fmla="*/ 4572000 h 6525985"/>
              <a:gd name="connsiteX17" fmla="*/ 3069772 w 3069772"/>
              <a:gd name="connsiteY17" fmla="*/ 4729843 h 6525985"/>
              <a:gd name="connsiteX18" fmla="*/ 3053443 w 3069772"/>
              <a:gd name="connsiteY18" fmla="*/ 4844143 h 6525985"/>
              <a:gd name="connsiteX19" fmla="*/ 2950029 w 3069772"/>
              <a:gd name="connsiteY19" fmla="*/ 5230585 h 6525985"/>
              <a:gd name="connsiteX20" fmla="*/ 2906486 w 3069772"/>
              <a:gd name="connsiteY20" fmla="*/ 5399314 h 6525985"/>
              <a:gd name="connsiteX21" fmla="*/ 2813957 w 3069772"/>
              <a:gd name="connsiteY21" fmla="*/ 5508171 h 6525985"/>
              <a:gd name="connsiteX22" fmla="*/ 2721429 w 3069772"/>
              <a:gd name="connsiteY22" fmla="*/ 5589814 h 6525985"/>
              <a:gd name="connsiteX23" fmla="*/ 2569029 w 3069772"/>
              <a:gd name="connsiteY23" fmla="*/ 5693228 h 6525985"/>
              <a:gd name="connsiteX24" fmla="*/ 2367643 w 3069772"/>
              <a:gd name="connsiteY24" fmla="*/ 5725885 h 6525985"/>
              <a:gd name="connsiteX25" fmla="*/ 2166257 w 3069772"/>
              <a:gd name="connsiteY25" fmla="*/ 5753100 h 6525985"/>
              <a:gd name="connsiteX26" fmla="*/ 2008415 w 3069772"/>
              <a:gd name="connsiteY26" fmla="*/ 5807528 h 6525985"/>
              <a:gd name="connsiteX27" fmla="*/ 1845129 w 3069772"/>
              <a:gd name="connsiteY27" fmla="*/ 5856514 h 6525985"/>
              <a:gd name="connsiteX28" fmla="*/ 1730829 w 3069772"/>
              <a:gd name="connsiteY28" fmla="*/ 5916385 h 6525985"/>
              <a:gd name="connsiteX29" fmla="*/ 1600200 w 3069772"/>
              <a:gd name="connsiteY29" fmla="*/ 6008914 h 6525985"/>
              <a:gd name="connsiteX30" fmla="*/ 1257300 w 3069772"/>
              <a:gd name="connsiteY30" fmla="*/ 6368143 h 6525985"/>
              <a:gd name="connsiteX31" fmla="*/ 1153887 w 3069772"/>
              <a:gd name="connsiteY31" fmla="*/ 6460671 h 6525985"/>
              <a:gd name="connsiteX32" fmla="*/ 1017814 w 3069772"/>
              <a:gd name="connsiteY32" fmla="*/ 6504214 h 6525985"/>
              <a:gd name="connsiteX33" fmla="*/ 789215 w 3069772"/>
              <a:gd name="connsiteY33" fmla="*/ 6449785 h 6525985"/>
              <a:gd name="connsiteX34" fmla="*/ 598715 w 3069772"/>
              <a:gd name="connsiteY34" fmla="*/ 6433457 h 6525985"/>
              <a:gd name="connsiteX35" fmla="*/ 402771 w 3069772"/>
              <a:gd name="connsiteY35" fmla="*/ 6444343 h 6525985"/>
              <a:gd name="connsiteX36" fmla="*/ 185057 w 3069772"/>
              <a:gd name="connsiteY36" fmla="*/ 6477000 h 6525985"/>
              <a:gd name="connsiteX37" fmla="*/ 0 w 3069772"/>
              <a:gd name="connsiteY37" fmla="*/ 6525985 h 6525985"/>
              <a:gd name="connsiteX0" fmla="*/ 2199594 w 3069772"/>
              <a:gd name="connsiteY0" fmla="*/ 0 h 6525985"/>
              <a:gd name="connsiteX1" fmla="*/ 2254023 w 3069772"/>
              <a:gd name="connsiteY1" fmla="*/ 1641700 h 6525985"/>
              <a:gd name="connsiteX2" fmla="*/ 2277835 w 3069772"/>
              <a:gd name="connsiteY2" fmla="*/ 2017937 h 6525985"/>
              <a:gd name="connsiteX3" fmla="*/ 2468335 w 3069772"/>
              <a:gd name="connsiteY3" fmla="*/ 2251300 h 6525985"/>
              <a:gd name="connsiteX4" fmla="*/ 2725510 w 3069772"/>
              <a:gd name="connsiteY4" fmla="*/ 2379887 h 6525985"/>
              <a:gd name="connsiteX5" fmla="*/ 2892197 w 3069772"/>
              <a:gd name="connsiteY5" fmla="*/ 2556099 h 6525985"/>
              <a:gd name="connsiteX6" fmla="*/ 2896961 w 3069772"/>
              <a:gd name="connsiteY6" fmla="*/ 2751362 h 6525985"/>
              <a:gd name="connsiteX7" fmla="*/ 2839810 w 3069772"/>
              <a:gd name="connsiteY7" fmla="*/ 2979962 h 6525985"/>
              <a:gd name="connsiteX8" fmla="*/ 2820760 w 3069772"/>
              <a:gd name="connsiteY8" fmla="*/ 3156174 h 6525985"/>
              <a:gd name="connsiteX9" fmla="*/ 2825523 w 3069772"/>
              <a:gd name="connsiteY9" fmla="*/ 3341912 h 6525985"/>
              <a:gd name="connsiteX10" fmla="*/ 2830285 w 3069772"/>
              <a:gd name="connsiteY10" fmla="*/ 3489550 h 6525985"/>
              <a:gd name="connsiteX11" fmla="*/ 2820761 w 3069772"/>
              <a:gd name="connsiteY11" fmla="*/ 3637187 h 6525985"/>
              <a:gd name="connsiteX12" fmla="*/ 2819400 w 3069772"/>
              <a:gd name="connsiteY12" fmla="*/ 3820885 h 6525985"/>
              <a:gd name="connsiteX13" fmla="*/ 2841172 w 3069772"/>
              <a:gd name="connsiteY13" fmla="*/ 3995057 h 6525985"/>
              <a:gd name="connsiteX14" fmla="*/ 2868386 w 3069772"/>
              <a:gd name="connsiteY14" fmla="*/ 4180114 h 6525985"/>
              <a:gd name="connsiteX15" fmla="*/ 2901043 w 3069772"/>
              <a:gd name="connsiteY15" fmla="*/ 4278085 h 6525985"/>
              <a:gd name="connsiteX16" fmla="*/ 2971800 w 3069772"/>
              <a:gd name="connsiteY16" fmla="*/ 4403271 h 6525985"/>
              <a:gd name="connsiteX17" fmla="*/ 3031672 w 3069772"/>
              <a:gd name="connsiteY17" fmla="*/ 4572000 h 6525985"/>
              <a:gd name="connsiteX18" fmla="*/ 3069772 w 3069772"/>
              <a:gd name="connsiteY18" fmla="*/ 4729843 h 6525985"/>
              <a:gd name="connsiteX19" fmla="*/ 3053443 w 3069772"/>
              <a:gd name="connsiteY19" fmla="*/ 4844143 h 6525985"/>
              <a:gd name="connsiteX20" fmla="*/ 2950029 w 3069772"/>
              <a:gd name="connsiteY20" fmla="*/ 5230585 h 6525985"/>
              <a:gd name="connsiteX21" fmla="*/ 2906486 w 3069772"/>
              <a:gd name="connsiteY21" fmla="*/ 5399314 h 6525985"/>
              <a:gd name="connsiteX22" fmla="*/ 2813957 w 3069772"/>
              <a:gd name="connsiteY22" fmla="*/ 5508171 h 6525985"/>
              <a:gd name="connsiteX23" fmla="*/ 2721429 w 3069772"/>
              <a:gd name="connsiteY23" fmla="*/ 5589814 h 6525985"/>
              <a:gd name="connsiteX24" fmla="*/ 2569029 w 3069772"/>
              <a:gd name="connsiteY24" fmla="*/ 5693228 h 6525985"/>
              <a:gd name="connsiteX25" fmla="*/ 2367643 w 3069772"/>
              <a:gd name="connsiteY25" fmla="*/ 5725885 h 6525985"/>
              <a:gd name="connsiteX26" fmla="*/ 2166257 w 3069772"/>
              <a:gd name="connsiteY26" fmla="*/ 5753100 h 6525985"/>
              <a:gd name="connsiteX27" fmla="*/ 2008415 w 3069772"/>
              <a:gd name="connsiteY27" fmla="*/ 5807528 h 6525985"/>
              <a:gd name="connsiteX28" fmla="*/ 1845129 w 3069772"/>
              <a:gd name="connsiteY28" fmla="*/ 5856514 h 6525985"/>
              <a:gd name="connsiteX29" fmla="*/ 1730829 w 3069772"/>
              <a:gd name="connsiteY29" fmla="*/ 5916385 h 6525985"/>
              <a:gd name="connsiteX30" fmla="*/ 1600200 w 3069772"/>
              <a:gd name="connsiteY30" fmla="*/ 6008914 h 6525985"/>
              <a:gd name="connsiteX31" fmla="*/ 1257300 w 3069772"/>
              <a:gd name="connsiteY31" fmla="*/ 6368143 h 6525985"/>
              <a:gd name="connsiteX32" fmla="*/ 1153887 w 3069772"/>
              <a:gd name="connsiteY32" fmla="*/ 6460671 h 6525985"/>
              <a:gd name="connsiteX33" fmla="*/ 1017814 w 3069772"/>
              <a:gd name="connsiteY33" fmla="*/ 6504214 h 6525985"/>
              <a:gd name="connsiteX34" fmla="*/ 789215 w 3069772"/>
              <a:gd name="connsiteY34" fmla="*/ 6449785 h 6525985"/>
              <a:gd name="connsiteX35" fmla="*/ 598715 w 3069772"/>
              <a:gd name="connsiteY35" fmla="*/ 6433457 h 6525985"/>
              <a:gd name="connsiteX36" fmla="*/ 402771 w 3069772"/>
              <a:gd name="connsiteY36" fmla="*/ 6444343 h 6525985"/>
              <a:gd name="connsiteX37" fmla="*/ 185057 w 3069772"/>
              <a:gd name="connsiteY37" fmla="*/ 6477000 h 6525985"/>
              <a:gd name="connsiteX38" fmla="*/ 0 w 3069772"/>
              <a:gd name="connsiteY38" fmla="*/ 6525985 h 6525985"/>
              <a:gd name="connsiteX0" fmla="*/ 2199594 w 3069772"/>
              <a:gd name="connsiteY0" fmla="*/ 0 h 6525985"/>
              <a:gd name="connsiteX1" fmla="*/ 2292123 w 3069772"/>
              <a:gd name="connsiteY1" fmla="*/ 1732188 h 6525985"/>
              <a:gd name="connsiteX2" fmla="*/ 2277835 w 3069772"/>
              <a:gd name="connsiteY2" fmla="*/ 2017937 h 6525985"/>
              <a:gd name="connsiteX3" fmla="*/ 2468335 w 3069772"/>
              <a:gd name="connsiteY3" fmla="*/ 2251300 h 6525985"/>
              <a:gd name="connsiteX4" fmla="*/ 2725510 w 3069772"/>
              <a:gd name="connsiteY4" fmla="*/ 2379887 h 6525985"/>
              <a:gd name="connsiteX5" fmla="*/ 2892197 w 3069772"/>
              <a:gd name="connsiteY5" fmla="*/ 2556099 h 6525985"/>
              <a:gd name="connsiteX6" fmla="*/ 2896961 w 3069772"/>
              <a:gd name="connsiteY6" fmla="*/ 2751362 h 6525985"/>
              <a:gd name="connsiteX7" fmla="*/ 2839810 w 3069772"/>
              <a:gd name="connsiteY7" fmla="*/ 2979962 h 6525985"/>
              <a:gd name="connsiteX8" fmla="*/ 2820760 w 3069772"/>
              <a:gd name="connsiteY8" fmla="*/ 3156174 h 6525985"/>
              <a:gd name="connsiteX9" fmla="*/ 2825523 w 3069772"/>
              <a:gd name="connsiteY9" fmla="*/ 3341912 h 6525985"/>
              <a:gd name="connsiteX10" fmla="*/ 2830285 w 3069772"/>
              <a:gd name="connsiteY10" fmla="*/ 3489550 h 6525985"/>
              <a:gd name="connsiteX11" fmla="*/ 2820761 w 3069772"/>
              <a:gd name="connsiteY11" fmla="*/ 3637187 h 6525985"/>
              <a:gd name="connsiteX12" fmla="*/ 2819400 w 3069772"/>
              <a:gd name="connsiteY12" fmla="*/ 3820885 h 6525985"/>
              <a:gd name="connsiteX13" fmla="*/ 2841172 w 3069772"/>
              <a:gd name="connsiteY13" fmla="*/ 3995057 h 6525985"/>
              <a:gd name="connsiteX14" fmla="*/ 2868386 w 3069772"/>
              <a:gd name="connsiteY14" fmla="*/ 4180114 h 6525985"/>
              <a:gd name="connsiteX15" fmla="*/ 2901043 w 3069772"/>
              <a:gd name="connsiteY15" fmla="*/ 4278085 h 6525985"/>
              <a:gd name="connsiteX16" fmla="*/ 2971800 w 3069772"/>
              <a:gd name="connsiteY16" fmla="*/ 4403271 h 6525985"/>
              <a:gd name="connsiteX17" fmla="*/ 3031672 w 3069772"/>
              <a:gd name="connsiteY17" fmla="*/ 4572000 h 6525985"/>
              <a:gd name="connsiteX18" fmla="*/ 3069772 w 3069772"/>
              <a:gd name="connsiteY18" fmla="*/ 4729843 h 6525985"/>
              <a:gd name="connsiteX19" fmla="*/ 3053443 w 3069772"/>
              <a:gd name="connsiteY19" fmla="*/ 4844143 h 6525985"/>
              <a:gd name="connsiteX20" fmla="*/ 2950029 w 3069772"/>
              <a:gd name="connsiteY20" fmla="*/ 5230585 h 6525985"/>
              <a:gd name="connsiteX21" fmla="*/ 2906486 w 3069772"/>
              <a:gd name="connsiteY21" fmla="*/ 5399314 h 6525985"/>
              <a:gd name="connsiteX22" fmla="*/ 2813957 w 3069772"/>
              <a:gd name="connsiteY22" fmla="*/ 5508171 h 6525985"/>
              <a:gd name="connsiteX23" fmla="*/ 2721429 w 3069772"/>
              <a:gd name="connsiteY23" fmla="*/ 5589814 h 6525985"/>
              <a:gd name="connsiteX24" fmla="*/ 2569029 w 3069772"/>
              <a:gd name="connsiteY24" fmla="*/ 5693228 h 6525985"/>
              <a:gd name="connsiteX25" fmla="*/ 2367643 w 3069772"/>
              <a:gd name="connsiteY25" fmla="*/ 5725885 h 6525985"/>
              <a:gd name="connsiteX26" fmla="*/ 2166257 w 3069772"/>
              <a:gd name="connsiteY26" fmla="*/ 5753100 h 6525985"/>
              <a:gd name="connsiteX27" fmla="*/ 2008415 w 3069772"/>
              <a:gd name="connsiteY27" fmla="*/ 5807528 h 6525985"/>
              <a:gd name="connsiteX28" fmla="*/ 1845129 w 3069772"/>
              <a:gd name="connsiteY28" fmla="*/ 5856514 h 6525985"/>
              <a:gd name="connsiteX29" fmla="*/ 1730829 w 3069772"/>
              <a:gd name="connsiteY29" fmla="*/ 5916385 h 6525985"/>
              <a:gd name="connsiteX30" fmla="*/ 1600200 w 3069772"/>
              <a:gd name="connsiteY30" fmla="*/ 6008914 h 6525985"/>
              <a:gd name="connsiteX31" fmla="*/ 1257300 w 3069772"/>
              <a:gd name="connsiteY31" fmla="*/ 6368143 h 6525985"/>
              <a:gd name="connsiteX32" fmla="*/ 1153887 w 3069772"/>
              <a:gd name="connsiteY32" fmla="*/ 6460671 h 6525985"/>
              <a:gd name="connsiteX33" fmla="*/ 1017814 w 3069772"/>
              <a:gd name="connsiteY33" fmla="*/ 6504214 h 6525985"/>
              <a:gd name="connsiteX34" fmla="*/ 789215 w 3069772"/>
              <a:gd name="connsiteY34" fmla="*/ 6449785 h 6525985"/>
              <a:gd name="connsiteX35" fmla="*/ 598715 w 3069772"/>
              <a:gd name="connsiteY35" fmla="*/ 6433457 h 6525985"/>
              <a:gd name="connsiteX36" fmla="*/ 402771 w 3069772"/>
              <a:gd name="connsiteY36" fmla="*/ 6444343 h 6525985"/>
              <a:gd name="connsiteX37" fmla="*/ 185057 w 3069772"/>
              <a:gd name="connsiteY37" fmla="*/ 6477000 h 6525985"/>
              <a:gd name="connsiteX38" fmla="*/ 0 w 3069772"/>
              <a:gd name="connsiteY38" fmla="*/ 6525985 h 6525985"/>
              <a:gd name="connsiteX0" fmla="*/ 2199594 w 3069772"/>
              <a:gd name="connsiteY0" fmla="*/ 0 h 6525985"/>
              <a:gd name="connsiteX1" fmla="*/ 2277835 w 3069772"/>
              <a:gd name="connsiteY1" fmla="*/ 1579787 h 6525985"/>
              <a:gd name="connsiteX2" fmla="*/ 2292123 w 3069772"/>
              <a:gd name="connsiteY2" fmla="*/ 1732188 h 6525985"/>
              <a:gd name="connsiteX3" fmla="*/ 2277835 w 3069772"/>
              <a:gd name="connsiteY3" fmla="*/ 2017937 h 6525985"/>
              <a:gd name="connsiteX4" fmla="*/ 2468335 w 3069772"/>
              <a:gd name="connsiteY4" fmla="*/ 2251300 h 6525985"/>
              <a:gd name="connsiteX5" fmla="*/ 2725510 w 3069772"/>
              <a:gd name="connsiteY5" fmla="*/ 2379887 h 6525985"/>
              <a:gd name="connsiteX6" fmla="*/ 2892197 w 3069772"/>
              <a:gd name="connsiteY6" fmla="*/ 2556099 h 6525985"/>
              <a:gd name="connsiteX7" fmla="*/ 2896961 w 3069772"/>
              <a:gd name="connsiteY7" fmla="*/ 2751362 h 6525985"/>
              <a:gd name="connsiteX8" fmla="*/ 2839810 w 3069772"/>
              <a:gd name="connsiteY8" fmla="*/ 2979962 h 6525985"/>
              <a:gd name="connsiteX9" fmla="*/ 2820760 w 3069772"/>
              <a:gd name="connsiteY9" fmla="*/ 3156174 h 6525985"/>
              <a:gd name="connsiteX10" fmla="*/ 2825523 w 3069772"/>
              <a:gd name="connsiteY10" fmla="*/ 3341912 h 6525985"/>
              <a:gd name="connsiteX11" fmla="*/ 2830285 w 3069772"/>
              <a:gd name="connsiteY11" fmla="*/ 3489550 h 6525985"/>
              <a:gd name="connsiteX12" fmla="*/ 2820761 w 3069772"/>
              <a:gd name="connsiteY12" fmla="*/ 3637187 h 6525985"/>
              <a:gd name="connsiteX13" fmla="*/ 2819400 w 3069772"/>
              <a:gd name="connsiteY13" fmla="*/ 3820885 h 6525985"/>
              <a:gd name="connsiteX14" fmla="*/ 2841172 w 3069772"/>
              <a:gd name="connsiteY14" fmla="*/ 3995057 h 6525985"/>
              <a:gd name="connsiteX15" fmla="*/ 2868386 w 3069772"/>
              <a:gd name="connsiteY15" fmla="*/ 4180114 h 6525985"/>
              <a:gd name="connsiteX16" fmla="*/ 2901043 w 3069772"/>
              <a:gd name="connsiteY16" fmla="*/ 4278085 h 6525985"/>
              <a:gd name="connsiteX17" fmla="*/ 2971800 w 3069772"/>
              <a:gd name="connsiteY17" fmla="*/ 4403271 h 6525985"/>
              <a:gd name="connsiteX18" fmla="*/ 3031672 w 3069772"/>
              <a:gd name="connsiteY18" fmla="*/ 4572000 h 6525985"/>
              <a:gd name="connsiteX19" fmla="*/ 3069772 w 3069772"/>
              <a:gd name="connsiteY19" fmla="*/ 4729843 h 6525985"/>
              <a:gd name="connsiteX20" fmla="*/ 3053443 w 3069772"/>
              <a:gd name="connsiteY20" fmla="*/ 4844143 h 6525985"/>
              <a:gd name="connsiteX21" fmla="*/ 2950029 w 3069772"/>
              <a:gd name="connsiteY21" fmla="*/ 5230585 h 6525985"/>
              <a:gd name="connsiteX22" fmla="*/ 2906486 w 3069772"/>
              <a:gd name="connsiteY22" fmla="*/ 5399314 h 6525985"/>
              <a:gd name="connsiteX23" fmla="*/ 2813957 w 3069772"/>
              <a:gd name="connsiteY23" fmla="*/ 5508171 h 6525985"/>
              <a:gd name="connsiteX24" fmla="*/ 2721429 w 3069772"/>
              <a:gd name="connsiteY24" fmla="*/ 5589814 h 6525985"/>
              <a:gd name="connsiteX25" fmla="*/ 2569029 w 3069772"/>
              <a:gd name="connsiteY25" fmla="*/ 5693228 h 6525985"/>
              <a:gd name="connsiteX26" fmla="*/ 2367643 w 3069772"/>
              <a:gd name="connsiteY26" fmla="*/ 5725885 h 6525985"/>
              <a:gd name="connsiteX27" fmla="*/ 2166257 w 3069772"/>
              <a:gd name="connsiteY27" fmla="*/ 5753100 h 6525985"/>
              <a:gd name="connsiteX28" fmla="*/ 2008415 w 3069772"/>
              <a:gd name="connsiteY28" fmla="*/ 5807528 h 6525985"/>
              <a:gd name="connsiteX29" fmla="*/ 1845129 w 3069772"/>
              <a:gd name="connsiteY29" fmla="*/ 5856514 h 6525985"/>
              <a:gd name="connsiteX30" fmla="*/ 1730829 w 3069772"/>
              <a:gd name="connsiteY30" fmla="*/ 5916385 h 6525985"/>
              <a:gd name="connsiteX31" fmla="*/ 1600200 w 3069772"/>
              <a:gd name="connsiteY31" fmla="*/ 6008914 h 6525985"/>
              <a:gd name="connsiteX32" fmla="*/ 1257300 w 3069772"/>
              <a:gd name="connsiteY32" fmla="*/ 6368143 h 6525985"/>
              <a:gd name="connsiteX33" fmla="*/ 1153887 w 3069772"/>
              <a:gd name="connsiteY33" fmla="*/ 6460671 h 6525985"/>
              <a:gd name="connsiteX34" fmla="*/ 1017814 w 3069772"/>
              <a:gd name="connsiteY34" fmla="*/ 6504214 h 6525985"/>
              <a:gd name="connsiteX35" fmla="*/ 789215 w 3069772"/>
              <a:gd name="connsiteY35" fmla="*/ 6449785 h 6525985"/>
              <a:gd name="connsiteX36" fmla="*/ 598715 w 3069772"/>
              <a:gd name="connsiteY36" fmla="*/ 6433457 h 6525985"/>
              <a:gd name="connsiteX37" fmla="*/ 402771 w 3069772"/>
              <a:gd name="connsiteY37" fmla="*/ 6444343 h 6525985"/>
              <a:gd name="connsiteX38" fmla="*/ 185057 w 3069772"/>
              <a:gd name="connsiteY38" fmla="*/ 6477000 h 6525985"/>
              <a:gd name="connsiteX39" fmla="*/ 0 w 3069772"/>
              <a:gd name="connsiteY39" fmla="*/ 6525985 h 6525985"/>
              <a:gd name="connsiteX0" fmla="*/ 2199594 w 3069772"/>
              <a:gd name="connsiteY0" fmla="*/ 0 h 6525985"/>
              <a:gd name="connsiteX1" fmla="*/ 2277835 w 3069772"/>
              <a:gd name="connsiteY1" fmla="*/ 1560737 h 6525985"/>
              <a:gd name="connsiteX2" fmla="*/ 2292123 w 3069772"/>
              <a:gd name="connsiteY2" fmla="*/ 1732188 h 6525985"/>
              <a:gd name="connsiteX3" fmla="*/ 2277835 w 3069772"/>
              <a:gd name="connsiteY3" fmla="*/ 2017937 h 6525985"/>
              <a:gd name="connsiteX4" fmla="*/ 2468335 w 3069772"/>
              <a:gd name="connsiteY4" fmla="*/ 2251300 h 6525985"/>
              <a:gd name="connsiteX5" fmla="*/ 2725510 w 3069772"/>
              <a:gd name="connsiteY5" fmla="*/ 2379887 h 6525985"/>
              <a:gd name="connsiteX6" fmla="*/ 2892197 w 3069772"/>
              <a:gd name="connsiteY6" fmla="*/ 2556099 h 6525985"/>
              <a:gd name="connsiteX7" fmla="*/ 2896961 w 3069772"/>
              <a:gd name="connsiteY7" fmla="*/ 2751362 h 6525985"/>
              <a:gd name="connsiteX8" fmla="*/ 2839810 w 3069772"/>
              <a:gd name="connsiteY8" fmla="*/ 2979962 h 6525985"/>
              <a:gd name="connsiteX9" fmla="*/ 2820760 w 3069772"/>
              <a:gd name="connsiteY9" fmla="*/ 3156174 h 6525985"/>
              <a:gd name="connsiteX10" fmla="*/ 2825523 w 3069772"/>
              <a:gd name="connsiteY10" fmla="*/ 3341912 h 6525985"/>
              <a:gd name="connsiteX11" fmla="*/ 2830285 w 3069772"/>
              <a:gd name="connsiteY11" fmla="*/ 3489550 h 6525985"/>
              <a:gd name="connsiteX12" fmla="*/ 2820761 w 3069772"/>
              <a:gd name="connsiteY12" fmla="*/ 3637187 h 6525985"/>
              <a:gd name="connsiteX13" fmla="*/ 2819400 w 3069772"/>
              <a:gd name="connsiteY13" fmla="*/ 3820885 h 6525985"/>
              <a:gd name="connsiteX14" fmla="*/ 2841172 w 3069772"/>
              <a:gd name="connsiteY14" fmla="*/ 3995057 h 6525985"/>
              <a:gd name="connsiteX15" fmla="*/ 2868386 w 3069772"/>
              <a:gd name="connsiteY15" fmla="*/ 4180114 h 6525985"/>
              <a:gd name="connsiteX16" fmla="*/ 2901043 w 3069772"/>
              <a:gd name="connsiteY16" fmla="*/ 4278085 h 6525985"/>
              <a:gd name="connsiteX17" fmla="*/ 2971800 w 3069772"/>
              <a:gd name="connsiteY17" fmla="*/ 4403271 h 6525985"/>
              <a:gd name="connsiteX18" fmla="*/ 3031672 w 3069772"/>
              <a:gd name="connsiteY18" fmla="*/ 4572000 h 6525985"/>
              <a:gd name="connsiteX19" fmla="*/ 3069772 w 3069772"/>
              <a:gd name="connsiteY19" fmla="*/ 4729843 h 6525985"/>
              <a:gd name="connsiteX20" fmla="*/ 3053443 w 3069772"/>
              <a:gd name="connsiteY20" fmla="*/ 4844143 h 6525985"/>
              <a:gd name="connsiteX21" fmla="*/ 2950029 w 3069772"/>
              <a:gd name="connsiteY21" fmla="*/ 5230585 h 6525985"/>
              <a:gd name="connsiteX22" fmla="*/ 2906486 w 3069772"/>
              <a:gd name="connsiteY22" fmla="*/ 5399314 h 6525985"/>
              <a:gd name="connsiteX23" fmla="*/ 2813957 w 3069772"/>
              <a:gd name="connsiteY23" fmla="*/ 5508171 h 6525985"/>
              <a:gd name="connsiteX24" fmla="*/ 2721429 w 3069772"/>
              <a:gd name="connsiteY24" fmla="*/ 5589814 h 6525985"/>
              <a:gd name="connsiteX25" fmla="*/ 2569029 w 3069772"/>
              <a:gd name="connsiteY25" fmla="*/ 5693228 h 6525985"/>
              <a:gd name="connsiteX26" fmla="*/ 2367643 w 3069772"/>
              <a:gd name="connsiteY26" fmla="*/ 5725885 h 6525985"/>
              <a:gd name="connsiteX27" fmla="*/ 2166257 w 3069772"/>
              <a:gd name="connsiteY27" fmla="*/ 5753100 h 6525985"/>
              <a:gd name="connsiteX28" fmla="*/ 2008415 w 3069772"/>
              <a:gd name="connsiteY28" fmla="*/ 5807528 h 6525985"/>
              <a:gd name="connsiteX29" fmla="*/ 1845129 w 3069772"/>
              <a:gd name="connsiteY29" fmla="*/ 5856514 h 6525985"/>
              <a:gd name="connsiteX30" fmla="*/ 1730829 w 3069772"/>
              <a:gd name="connsiteY30" fmla="*/ 5916385 h 6525985"/>
              <a:gd name="connsiteX31" fmla="*/ 1600200 w 3069772"/>
              <a:gd name="connsiteY31" fmla="*/ 6008914 h 6525985"/>
              <a:gd name="connsiteX32" fmla="*/ 1257300 w 3069772"/>
              <a:gd name="connsiteY32" fmla="*/ 6368143 h 6525985"/>
              <a:gd name="connsiteX33" fmla="*/ 1153887 w 3069772"/>
              <a:gd name="connsiteY33" fmla="*/ 6460671 h 6525985"/>
              <a:gd name="connsiteX34" fmla="*/ 1017814 w 3069772"/>
              <a:gd name="connsiteY34" fmla="*/ 6504214 h 6525985"/>
              <a:gd name="connsiteX35" fmla="*/ 789215 w 3069772"/>
              <a:gd name="connsiteY35" fmla="*/ 6449785 h 6525985"/>
              <a:gd name="connsiteX36" fmla="*/ 598715 w 3069772"/>
              <a:gd name="connsiteY36" fmla="*/ 6433457 h 6525985"/>
              <a:gd name="connsiteX37" fmla="*/ 402771 w 3069772"/>
              <a:gd name="connsiteY37" fmla="*/ 6444343 h 6525985"/>
              <a:gd name="connsiteX38" fmla="*/ 185057 w 3069772"/>
              <a:gd name="connsiteY38" fmla="*/ 6477000 h 6525985"/>
              <a:gd name="connsiteX39" fmla="*/ 0 w 3069772"/>
              <a:gd name="connsiteY39" fmla="*/ 6525985 h 6525985"/>
              <a:gd name="connsiteX0" fmla="*/ 2199594 w 3069772"/>
              <a:gd name="connsiteY0" fmla="*/ 0 h 6525985"/>
              <a:gd name="connsiteX1" fmla="*/ 2282598 w 3069772"/>
              <a:gd name="connsiteY1" fmla="*/ 1546450 h 6525985"/>
              <a:gd name="connsiteX2" fmla="*/ 2292123 w 3069772"/>
              <a:gd name="connsiteY2" fmla="*/ 1732188 h 6525985"/>
              <a:gd name="connsiteX3" fmla="*/ 2277835 w 3069772"/>
              <a:gd name="connsiteY3" fmla="*/ 2017937 h 6525985"/>
              <a:gd name="connsiteX4" fmla="*/ 2468335 w 3069772"/>
              <a:gd name="connsiteY4" fmla="*/ 2251300 h 6525985"/>
              <a:gd name="connsiteX5" fmla="*/ 2725510 w 3069772"/>
              <a:gd name="connsiteY5" fmla="*/ 2379887 h 6525985"/>
              <a:gd name="connsiteX6" fmla="*/ 2892197 w 3069772"/>
              <a:gd name="connsiteY6" fmla="*/ 2556099 h 6525985"/>
              <a:gd name="connsiteX7" fmla="*/ 2896961 w 3069772"/>
              <a:gd name="connsiteY7" fmla="*/ 2751362 h 6525985"/>
              <a:gd name="connsiteX8" fmla="*/ 2839810 w 3069772"/>
              <a:gd name="connsiteY8" fmla="*/ 2979962 h 6525985"/>
              <a:gd name="connsiteX9" fmla="*/ 2820760 w 3069772"/>
              <a:gd name="connsiteY9" fmla="*/ 3156174 h 6525985"/>
              <a:gd name="connsiteX10" fmla="*/ 2825523 w 3069772"/>
              <a:gd name="connsiteY10" fmla="*/ 3341912 h 6525985"/>
              <a:gd name="connsiteX11" fmla="*/ 2830285 w 3069772"/>
              <a:gd name="connsiteY11" fmla="*/ 3489550 h 6525985"/>
              <a:gd name="connsiteX12" fmla="*/ 2820761 w 3069772"/>
              <a:gd name="connsiteY12" fmla="*/ 3637187 h 6525985"/>
              <a:gd name="connsiteX13" fmla="*/ 2819400 w 3069772"/>
              <a:gd name="connsiteY13" fmla="*/ 3820885 h 6525985"/>
              <a:gd name="connsiteX14" fmla="*/ 2841172 w 3069772"/>
              <a:gd name="connsiteY14" fmla="*/ 3995057 h 6525985"/>
              <a:gd name="connsiteX15" fmla="*/ 2868386 w 3069772"/>
              <a:gd name="connsiteY15" fmla="*/ 4180114 h 6525985"/>
              <a:gd name="connsiteX16" fmla="*/ 2901043 w 3069772"/>
              <a:gd name="connsiteY16" fmla="*/ 4278085 h 6525985"/>
              <a:gd name="connsiteX17" fmla="*/ 2971800 w 3069772"/>
              <a:gd name="connsiteY17" fmla="*/ 4403271 h 6525985"/>
              <a:gd name="connsiteX18" fmla="*/ 3031672 w 3069772"/>
              <a:gd name="connsiteY18" fmla="*/ 4572000 h 6525985"/>
              <a:gd name="connsiteX19" fmla="*/ 3069772 w 3069772"/>
              <a:gd name="connsiteY19" fmla="*/ 4729843 h 6525985"/>
              <a:gd name="connsiteX20" fmla="*/ 3053443 w 3069772"/>
              <a:gd name="connsiteY20" fmla="*/ 4844143 h 6525985"/>
              <a:gd name="connsiteX21" fmla="*/ 2950029 w 3069772"/>
              <a:gd name="connsiteY21" fmla="*/ 5230585 h 6525985"/>
              <a:gd name="connsiteX22" fmla="*/ 2906486 w 3069772"/>
              <a:gd name="connsiteY22" fmla="*/ 5399314 h 6525985"/>
              <a:gd name="connsiteX23" fmla="*/ 2813957 w 3069772"/>
              <a:gd name="connsiteY23" fmla="*/ 5508171 h 6525985"/>
              <a:gd name="connsiteX24" fmla="*/ 2721429 w 3069772"/>
              <a:gd name="connsiteY24" fmla="*/ 5589814 h 6525985"/>
              <a:gd name="connsiteX25" fmla="*/ 2569029 w 3069772"/>
              <a:gd name="connsiteY25" fmla="*/ 5693228 h 6525985"/>
              <a:gd name="connsiteX26" fmla="*/ 2367643 w 3069772"/>
              <a:gd name="connsiteY26" fmla="*/ 5725885 h 6525985"/>
              <a:gd name="connsiteX27" fmla="*/ 2166257 w 3069772"/>
              <a:gd name="connsiteY27" fmla="*/ 5753100 h 6525985"/>
              <a:gd name="connsiteX28" fmla="*/ 2008415 w 3069772"/>
              <a:gd name="connsiteY28" fmla="*/ 5807528 h 6525985"/>
              <a:gd name="connsiteX29" fmla="*/ 1845129 w 3069772"/>
              <a:gd name="connsiteY29" fmla="*/ 5856514 h 6525985"/>
              <a:gd name="connsiteX30" fmla="*/ 1730829 w 3069772"/>
              <a:gd name="connsiteY30" fmla="*/ 5916385 h 6525985"/>
              <a:gd name="connsiteX31" fmla="*/ 1600200 w 3069772"/>
              <a:gd name="connsiteY31" fmla="*/ 6008914 h 6525985"/>
              <a:gd name="connsiteX32" fmla="*/ 1257300 w 3069772"/>
              <a:gd name="connsiteY32" fmla="*/ 6368143 h 6525985"/>
              <a:gd name="connsiteX33" fmla="*/ 1153887 w 3069772"/>
              <a:gd name="connsiteY33" fmla="*/ 6460671 h 6525985"/>
              <a:gd name="connsiteX34" fmla="*/ 1017814 w 3069772"/>
              <a:gd name="connsiteY34" fmla="*/ 6504214 h 6525985"/>
              <a:gd name="connsiteX35" fmla="*/ 789215 w 3069772"/>
              <a:gd name="connsiteY35" fmla="*/ 6449785 h 6525985"/>
              <a:gd name="connsiteX36" fmla="*/ 598715 w 3069772"/>
              <a:gd name="connsiteY36" fmla="*/ 6433457 h 6525985"/>
              <a:gd name="connsiteX37" fmla="*/ 402771 w 3069772"/>
              <a:gd name="connsiteY37" fmla="*/ 6444343 h 6525985"/>
              <a:gd name="connsiteX38" fmla="*/ 185057 w 3069772"/>
              <a:gd name="connsiteY38" fmla="*/ 6477000 h 6525985"/>
              <a:gd name="connsiteX39" fmla="*/ 0 w 3069772"/>
              <a:gd name="connsiteY39" fmla="*/ 6525985 h 6525985"/>
              <a:gd name="connsiteX0" fmla="*/ 2199594 w 3069772"/>
              <a:gd name="connsiteY0" fmla="*/ 0 h 6525985"/>
              <a:gd name="connsiteX1" fmla="*/ 2273073 w 3069772"/>
              <a:gd name="connsiteY1" fmla="*/ 1360712 h 6525985"/>
              <a:gd name="connsiteX2" fmla="*/ 2282598 w 3069772"/>
              <a:gd name="connsiteY2" fmla="*/ 1546450 h 6525985"/>
              <a:gd name="connsiteX3" fmla="*/ 2292123 w 3069772"/>
              <a:gd name="connsiteY3" fmla="*/ 1732188 h 6525985"/>
              <a:gd name="connsiteX4" fmla="*/ 2277835 w 3069772"/>
              <a:gd name="connsiteY4" fmla="*/ 2017937 h 6525985"/>
              <a:gd name="connsiteX5" fmla="*/ 2468335 w 3069772"/>
              <a:gd name="connsiteY5" fmla="*/ 2251300 h 6525985"/>
              <a:gd name="connsiteX6" fmla="*/ 2725510 w 3069772"/>
              <a:gd name="connsiteY6" fmla="*/ 2379887 h 6525985"/>
              <a:gd name="connsiteX7" fmla="*/ 2892197 w 3069772"/>
              <a:gd name="connsiteY7" fmla="*/ 2556099 h 6525985"/>
              <a:gd name="connsiteX8" fmla="*/ 2896961 w 3069772"/>
              <a:gd name="connsiteY8" fmla="*/ 2751362 h 6525985"/>
              <a:gd name="connsiteX9" fmla="*/ 2839810 w 3069772"/>
              <a:gd name="connsiteY9" fmla="*/ 2979962 h 6525985"/>
              <a:gd name="connsiteX10" fmla="*/ 2820760 w 3069772"/>
              <a:gd name="connsiteY10" fmla="*/ 3156174 h 6525985"/>
              <a:gd name="connsiteX11" fmla="*/ 2825523 w 3069772"/>
              <a:gd name="connsiteY11" fmla="*/ 3341912 h 6525985"/>
              <a:gd name="connsiteX12" fmla="*/ 2830285 w 3069772"/>
              <a:gd name="connsiteY12" fmla="*/ 3489550 h 6525985"/>
              <a:gd name="connsiteX13" fmla="*/ 2820761 w 3069772"/>
              <a:gd name="connsiteY13" fmla="*/ 3637187 h 6525985"/>
              <a:gd name="connsiteX14" fmla="*/ 2819400 w 3069772"/>
              <a:gd name="connsiteY14" fmla="*/ 3820885 h 6525985"/>
              <a:gd name="connsiteX15" fmla="*/ 2841172 w 3069772"/>
              <a:gd name="connsiteY15" fmla="*/ 3995057 h 6525985"/>
              <a:gd name="connsiteX16" fmla="*/ 2868386 w 3069772"/>
              <a:gd name="connsiteY16" fmla="*/ 4180114 h 6525985"/>
              <a:gd name="connsiteX17" fmla="*/ 2901043 w 3069772"/>
              <a:gd name="connsiteY17" fmla="*/ 4278085 h 6525985"/>
              <a:gd name="connsiteX18" fmla="*/ 2971800 w 3069772"/>
              <a:gd name="connsiteY18" fmla="*/ 4403271 h 6525985"/>
              <a:gd name="connsiteX19" fmla="*/ 3031672 w 3069772"/>
              <a:gd name="connsiteY19" fmla="*/ 4572000 h 6525985"/>
              <a:gd name="connsiteX20" fmla="*/ 3069772 w 3069772"/>
              <a:gd name="connsiteY20" fmla="*/ 4729843 h 6525985"/>
              <a:gd name="connsiteX21" fmla="*/ 3053443 w 3069772"/>
              <a:gd name="connsiteY21" fmla="*/ 4844143 h 6525985"/>
              <a:gd name="connsiteX22" fmla="*/ 2950029 w 3069772"/>
              <a:gd name="connsiteY22" fmla="*/ 5230585 h 6525985"/>
              <a:gd name="connsiteX23" fmla="*/ 2906486 w 3069772"/>
              <a:gd name="connsiteY23" fmla="*/ 5399314 h 6525985"/>
              <a:gd name="connsiteX24" fmla="*/ 2813957 w 3069772"/>
              <a:gd name="connsiteY24" fmla="*/ 5508171 h 6525985"/>
              <a:gd name="connsiteX25" fmla="*/ 2721429 w 3069772"/>
              <a:gd name="connsiteY25" fmla="*/ 5589814 h 6525985"/>
              <a:gd name="connsiteX26" fmla="*/ 2569029 w 3069772"/>
              <a:gd name="connsiteY26" fmla="*/ 5693228 h 6525985"/>
              <a:gd name="connsiteX27" fmla="*/ 2367643 w 3069772"/>
              <a:gd name="connsiteY27" fmla="*/ 5725885 h 6525985"/>
              <a:gd name="connsiteX28" fmla="*/ 2166257 w 3069772"/>
              <a:gd name="connsiteY28" fmla="*/ 5753100 h 6525985"/>
              <a:gd name="connsiteX29" fmla="*/ 2008415 w 3069772"/>
              <a:gd name="connsiteY29" fmla="*/ 5807528 h 6525985"/>
              <a:gd name="connsiteX30" fmla="*/ 1845129 w 3069772"/>
              <a:gd name="connsiteY30" fmla="*/ 5856514 h 6525985"/>
              <a:gd name="connsiteX31" fmla="*/ 1730829 w 3069772"/>
              <a:gd name="connsiteY31" fmla="*/ 5916385 h 6525985"/>
              <a:gd name="connsiteX32" fmla="*/ 1600200 w 3069772"/>
              <a:gd name="connsiteY32" fmla="*/ 6008914 h 6525985"/>
              <a:gd name="connsiteX33" fmla="*/ 1257300 w 3069772"/>
              <a:gd name="connsiteY33" fmla="*/ 6368143 h 6525985"/>
              <a:gd name="connsiteX34" fmla="*/ 1153887 w 3069772"/>
              <a:gd name="connsiteY34" fmla="*/ 6460671 h 6525985"/>
              <a:gd name="connsiteX35" fmla="*/ 1017814 w 3069772"/>
              <a:gd name="connsiteY35" fmla="*/ 6504214 h 6525985"/>
              <a:gd name="connsiteX36" fmla="*/ 789215 w 3069772"/>
              <a:gd name="connsiteY36" fmla="*/ 6449785 h 6525985"/>
              <a:gd name="connsiteX37" fmla="*/ 598715 w 3069772"/>
              <a:gd name="connsiteY37" fmla="*/ 6433457 h 6525985"/>
              <a:gd name="connsiteX38" fmla="*/ 402771 w 3069772"/>
              <a:gd name="connsiteY38" fmla="*/ 6444343 h 6525985"/>
              <a:gd name="connsiteX39" fmla="*/ 185057 w 3069772"/>
              <a:gd name="connsiteY39" fmla="*/ 6477000 h 6525985"/>
              <a:gd name="connsiteX40" fmla="*/ 0 w 3069772"/>
              <a:gd name="connsiteY40" fmla="*/ 6525985 h 6525985"/>
              <a:gd name="connsiteX0" fmla="*/ 2199594 w 3069772"/>
              <a:gd name="connsiteY0" fmla="*/ 0 h 6525985"/>
              <a:gd name="connsiteX1" fmla="*/ 2206398 w 3069772"/>
              <a:gd name="connsiteY1" fmla="*/ 1374999 h 6525985"/>
              <a:gd name="connsiteX2" fmla="*/ 2282598 w 3069772"/>
              <a:gd name="connsiteY2" fmla="*/ 1546450 h 6525985"/>
              <a:gd name="connsiteX3" fmla="*/ 2292123 w 3069772"/>
              <a:gd name="connsiteY3" fmla="*/ 1732188 h 6525985"/>
              <a:gd name="connsiteX4" fmla="*/ 2277835 w 3069772"/>
              <a:gd name="connsiteY4" fmla="*/ 2017937 h 6525985"/>
              <a:gd name="connsiteX5" fmla="*/ 2468335 w 3069772"/>
              <a:gd name="connsiteY5" fmla="*/ 2251300 h 6525985"/>
              <a:gd name="connsiteX6" fmla="*/ 2725510 w 3069772"/>
              <a:gd name="connsiteY6" fmla="*/ 2379887 h 6525985"/>
              <a:gd name="connsiteX7" fmla="*/ 2892197 w 3069772"/>
              <a:gd name="connsiteY7" fmla="*/ 2556099 h 6525985"/>
              <a:gd name="connsiteX8" fmla="*/ 2896961 w 3069772"/>
              <a:gd name="connsiteY8" fmla="*/ 2751362 h 6525985"/>
              <a:gd name="connsiteX9" fmla="*/ 2839810 w 3069772"/>
              <a:gd name="connsiteY9" fmla="*/ 2979962 h 6525985"/>
              <a:gd name="connsiteX10" fmla="*/ 2820760 w 3069772"/>
              <a:gd name="connsiteY10" fmla="*/ 3156174 h 6525985"/>
              <a:gd name="connsiteX11" fmla="*/ 2825523 w 3069772"/>
              <a:gd name="connsiteY11" fmla="*/ 3341912 h 6525985"/>
              <a:gd name="connsiteX12" fmla="*/ 2830285 w 3069772"/>
              <a:gd name="connsiteY12" fmla="*/ 3489550 h 6525985"/>
              <a:gd name="connsiteX13" fmla="*/ 2820761 w 3069772"/>
              <a:gd name="connsiteY13" fmla="*/ 3637187 h 6525985"/>
              <a:gd name="connsiteX14" fmla="*/ 2819400 w 3069772"/>
              <a:gd name="connsiteY14" fmla="*/ 3820885 h 6525985"/>
              <a:gd name="connsiteX15" fmla="*/ 2841172 w 3069772"/>
              <a:gd name="connsiteY15" fmla="*/ 3995057 h 6525985"/>
              <a:gd name="connsiteX16" fmla="*/ 2868386 w 3069772"/>
              <a:gd name="connsiteY16" fmla="*/ 4180114 h 6525985"/>
              <a:gd name="connsiteX17" fmla="*/ 2901043 w 3069772"/>
              <a:gd name="connsiteY17" fmla="*/ 4278085 h 6525985"/>
              <a:gd name="connsiteX18" fmla="*/ 2971800 w 3069772"/>
              <a:gd name="connsiteY18" fmla="*/ 4403271 h 6525985"/>
              <a:gd name="connsiteX19" fmla="*/ 3031672 w 3069772"/>
              <a:gd name="connsiteY19" fmla="*/ 4572000 h 6525985"/>
              <a:gd name="connsiteX20" fmla="*/ 3069772 w 3069772"/>
              <a:gd name="connsiteY20" fmla="*/ 4729843 h 6525985"/>
              <a:gd name="connsiteX21" fmla="*/ 3053443 w 3069772"/>
              <a:gd name="connsiteY21" fmla="*/ 4844143 h 6525985"/>
              <a:gd name="connsiteX22" fmla="*/ 2950029 w 3069772"/>
              <a:gd name="connsiteY22" fmla="*/ 5230585 h 6525985"/>
              <a:gd name="connsiteX23" fmla="*/ 2906486 w 3069772"/>
              <a:gd name="connsiteY23" fmla="*/ 5399314 h 6525985"/>
              <a:gd name="connsiteX24" fmla="*/ 2813957 w 3069772"/>
              <a:gd name="connsiteY24" fmla="*/ 5508171 h 6525985"/>
              <a:gd name="connsiteX25" fmla="*/ 2721429 w 3069772"/>
              <a:gd name="connsiteY25" fmla="*/ 5589814 h 6525985"/>
              <a:gd name="connsiteX26" fmla="*/ 2569029 w 3069772"/>
              <a:gd name="connsiteY26" fmla="*/ 5693228 h 6525985"/>
              <a:gd name="connsiteX27" fmla="*/ 2367643 w 3069772"/>
              <a:gd name="connsiteY27" fmla="*/ 5725885 h 6525985"/>
              <a:gd name="connsiteX28" fmla="*/ 2166257 w 3069772"/>
              <a:gd name="connsiteY28" fmla="*/ 5753100 h 6525985"/>
              <a:gd name="connsiteX29" fmla="*/ 2008415 w 3069772"/>
              <a:gd name="connsiteY29" fmla="*/ 5807528 h 6525985"/>
              <a:gd name="connsiteX30" fmla="*/ 1845129 w 3069772"/>
              <a:gd name="connsiteY30" fmla="*/ 5856514 h 6525985"/>
              <a:gd name="connsiteX31" fmla="*/ 1730829 w 3069772"/>
              <a:gd name="connsiteY31" fmla="*/ 5916385 h 6525985"/>
              <a:gd name="connsiteX32" fmla="*/ 1600200 w 3069772"/>
              <a:gd name="connsiteY32" fmla="*/ 6008914 h 6525985"/>
              <a:gd name="connsiteX33" fmla="*/ 1257300 w 3069772"/>
              <a:gd name="connsiteY33" fmla="*/ 6368143 h 6525985"/>
              <a:gd name="connsiteX34" fmla="*/ 1153887 w 3069772"/>
              <a:gd name="connsiteY34" fmla="*/ 6460671 h 6525985"/>
              <a:gd name="connsiteX35" fmla="*/ 1017814 w 3069772"/>
              <a:gd name="connsiteY35" fmla="*/ 6504214 h 6525985"/>
              <a:gd name="connsiteX36" fmla="*/ 789215 w 3069772"/>
              <a:gd name="connsiteY36" fmla="*/ 6449785 h 6525985"/>
              <a:gd name="connsiteX37" fmla="*/ 598715 w 3069772"/>
              <a:gd name="connsiteY37" fmla="*/ 6433457 h 6525985"/>
              <a:gd name="connsiteX38" fmla="*/ 402771 w 3069772"/>
              <a:gd name="connsiteY38" fmla="*/ 6444343 h 6525985"/>
              <a:gd name="connsiteX39" fmla="*/ 185057 w 3069772"/>
              <a:gd name="connsiteY39" fmla="*/ 6477000 h 6525985"/>
              <a:gd name="connsiteX40" fmla="*/ 0 w 3069772"/>
              <a:gd name="connsiteY40" fmla="*/ 6525985 h 6525985"/>
              <a:gd name="connsiteX0" fmla="*/ 2199594 w 3069772"/>
              <a:gd name="connsiteY0" fmla="*/ 0 h 6525985"/>
              <a:gd name="connsiteX1" fmla="*/ 2196873 w 3069772"/>
              <a:gd name="connsiteY1" fmla="*/ 1017812 h 6525985"/>
              <a:gd name="connsiteX2" fmla="*/ 2206398 w 3069772"/>
              <a:gd name="connsiteY2" fmla="*/ 1374999 h 6525985"/>
              <a:gd name="connsiteX3" fmla="*/ 2282598 w 3069772"/>
              <a:gd name="connsiteY3" fmla="*/ 1546450 h 6525985"/>
              <a:gd name="connsiteX4" fmla="*/ 2292123 w 3069772"/>
              <a:gd name="connsiteY4" fmla="*/ 1732188 h 6525985"/>
              <a:gd name="connsiteX5" fmla="*/ 2277835 w 3069772"/>
              <a:gd name="connsiteY5" fmla="*/ 2017937 h 6525985"/>
              <a:gd name="connsiteX6" fmla="*/ 2468335 w 3069772"/>
              <a:gd name="connsiteY6" fmla="*/ 2251300 h 6525985"/>
              <a:gd name="connsiteX7" fmla="*/ 2725510 w 3069772"/>
              <a:gd name="connsiteY7" fmla="*/ 2379887 h 6525985"/>
              <a:gd name="connsiteX8" fmla="*/ 2892197 w 3069772"/>
              <a:gd name="connsiteY8" fmla="*/ 2556099 h 6525985"/>
              <a:gd name="connsiteX9" fmla="*/ 2896961 w 3069772"/>
              <a:gd name="connsiteY9" fmla="*/ 2751362 h 6525985"/>
              <a:gd name="connsiteX10" fmla="*/ 2839810 w 3069772"/>
              <a:gd name="connsiteY10" fmla="*/ 2979962 h 6525985"/>
              <a:gd name="connsiteX11" fmla="*/ 2820760 w 3069772"/>
              <a:gd name="connsiteY11" fmla="*/ 3156174 h 6525985"/>
              <a:gd name="connsiteX12" fmla="*/ 2825523 w 3069772"/>
              <a:gd name="connsiteY12" fmla="*/ 3341912 h 6525985"/>
              <a:gd name="connsiteX13" fmla="*/ 2830285 w 3069772"/>
              <a:gd name="connsiteY13" fmla="*/ 3489550 h 6525985"/>
              <a:gd name="connsiteX14" fmla="*/ 2820761 w 3069772"/>
              <a:gd name="connsiteY14" fmla="*/ 3637187 h 6525985"/>
              <a:gd name="connsiteX15" fmla="*/ 2819400 w 3069772"/>
              <a:gd name="connsiteY15" fmla="*/ 3820885 h 6525985"/>
              <a:gd name="connsiteX16" fmla="*/ 2841172 w 3069772"/>
              <a:gd name="connsiteY16" fmla="*/ 3995057 h 6525985"/>
              <a:gd name="connsiteX17" fmla="*/ 2868386 w 3069772"/>
              <a:gd name="connsiteY17" fmla="*/ 4180114 h 6525985"/>
              <a:gd name="connsiteX18" fmla="*/ 2901043 w 3069772"/>
              <a:gd name="connsiteY18" fmla="*/ 4278085 h 6525985"/>
              <a:gd name="connsiteX19" fmla="*/ 2971800 w 3069772"/>
              <a:gd name="connsiteY19" fmla="*/ 4403271 h 6525985"/>
              <a:gd name="connsiteX20" fmla="*/ 3031672 w 3069772"/>
              <a:gd name="connsiteY20" fmla="*/ 4572000 h 6525985"/>
              <a:gd name="connsiteX21" fmla="*/ 3069772 w 3069772"/>
              <a:gd name="connsiteY21" fmla="*/ 4729843 h 6525985"/>
              <a:gd name="connsiteX22" fmla="*/ 3053443 w 3069772"/>
              <a:gd name="connsiteY22" fmla="*/ 4844143 h 6525985"/>
              <a:gd name="connsiteX23" fmla="*/ 2950029 w 3069772"/>
              <a:gd name="connsiteY23" fmla="*/ 5230585 h 6525985"/>
              <a:gd name="connsiteX24" fmla="*/ 2906486 w 3069772"/>
              <a:gd name="connsiteY24" fmla="*/ 5399314 h 6525985"/>
              <a:gd name="connsiteX25" fmla="*/ 2813957 w 3069772"/>
              <a:gd name="connsiteY25" fmla="*/ 5508171 h 6525985"/>
              <a:gd name="connsiteX26" fmla="*/ 2721429 w 3069772"/>
              <a:gd name="connsiteY26" fmla="*/ 5589814 h 6525985"/>
              <a:gd name="connsiteX27" fmla="*/ 2569029 w 3069772"/>
              <a:gd name="connsiteY27" fmla="*/ 5693228 h 6525985"/>
              <a:gd name="connsiteX28" fmla="*/ 2367643 w 3069772"/>
              <a:gd name="connsiteY28" fmla="*/ 5725885 h 6525985"/>
              <a:gd name="connsiteX29" fmla="*/ 2166257 w 3069772"/>
              <a:gd name="connsiteY29" fmla="*/ 5753100 h 6525985"/>
              <a:gd name="connsiteX30" fmla="*/ 2008415 w 3069772"/>
              <a:gd name="connsiteY30" fmla="*/ 5807528 h 6525985"/>
              <a:gd name="connsiteX31" fmla="*/ 1845129 w 3069772"/>
              <a:gd name="connsiteY31" fmla="*/ 5856514 h 6525985"/>
              <a:gd name="connsiteX32" fmla="*/ 1730829 w 3069772"/>
              <a:gd name="connsiteY32" fmla="*/ 5916385 h 6525985"/>
              <a:gd name="connsiteX33" fmla="*/ 1600200 w 3069772"/>
              <a:gd name="connsiteY33" fmla="*/ 6008914 h 6525985"/>
              <a:gd name="connsiteX34" fmla="*/ 1257300 w 3069772"/>
              <a:gd name="connsiteY34" fmla="*/ 6368143 h 6525985"/>
              <a:gd name="connsiteX35" fmla="*/ 1153887 w 3069772"/>
              <a:gd name="connsiteY35" fmla="*/ 6460671 h 6525985"/>
              <a:gd name="connsiteX36" fmla="*/ 1017814 w 3069772"/>
              <a:gd name="connsiteY36" fmla="*/ 6504214 h 6525985"/>
              <a:gd name="connsiteX37" fmla="*/ 789215 w 3069772"/>
              <a:gd name="connsiteY37" fmla="*/ 6449785 h 6525985"/>
              <a:gd name="connsiteX38" fmla="*/ 598715 w 3069772"/>
              <a:gd name="connsiteY38" fmla="*/ 6433457 h 6525985"/>
              <a:gd name="connsiteX39" fmla="*/ 402771 w 3069772"/>
              <a:gd name="connsiteY39" fmla="*/ 6444343 h 6525985"/>
              <a:gd name="connsiteX40" fmla="*/ 185057 w 3069772"/>
              <a:gd name="connsiteY40" fmla="*/ 6477000 h 6525985"/>
              <a:gd name="connsiteX41" fmla="*/ 0 w 3069772"/>
              <a:gd name="connsiteY41" fmla="*/ 6525985 h 6525985"/>
              <a:gd name="connsiteX0" fmla="*/ 2199594 w 3069772"/>
              <a:gd name="connsiteY0" fmla="*/ 0 h 6525985"/>
              <a:gd name="connsiteX1" fmla="*/ 2073048 w 3069772"/>
              <a:gd name="connsiteY1" fmla="*/ 1113062 h 6525985"/>
              <a:gd name="connsiteX2" fmla="*/ 2206398 w 3069772"/>
              <a:gd name="connsiteY2" fmla="*/ 1374999 h 6525985"/>
              <a:gd name="connsiteX3" fmla="*/ 2282598 w 3069772"/>
              <a:gd name="connsiteY3" fmla="*/ 1546450 h 6525985"/>
              <a:gd name="connsiteX4" fmla="*/ 2292123 w 3069772"/>
              <a:gd name="connsiteY4" fmla="*/ 1732188 h 6525985"/>
              <a:gd name="connsiteX5" fmla="*/ 2277835 w 3069772"/>
              <a:gd name="connsiteY5" fmla="*/ 2017937 h 6525985"/>
              <a:gd name="connsiteX6" fmla="*/ 2468335 w 3069772"/>
              <a:gd name="connsiteY6" fmla="*/ 2251300 h 6525985"/>
              <a:gd name="connsiteX7" fmla="*/ 2725510 w 3069772"/>
              <a:gd name="connsiteY7" fmla="*/ 2379887 h 6525985"/>
              <a:gd name="connsiteX8" fmla="*/ 2892197 w 3069772"/>
              <a:gd name="connsiteY8" fmla="*/ 2556099 h 6525985"/>
              <a:gd name="connsiteX9" fmla="*/ 2896961 w 3069772"/>
              <a:gd name="connsiteY9" fmla="*/ 2751362 h 6525985"/>
              <a:gd name="connsiteX10" fmla="*/ 2839810 w 3069772"/>
              <a:gd name="connsiteY10" fmla="*/ 2979962 h 6525985"/>
              <a:gd name="connsiteX11" fmla="*/ 2820760 w 3069772"/>
              <a:gd name="connsiteY11" fmla="*/ 3156174 h 6525985"/>
              <a:gd name="connsiteX12" fmla="*/ 2825523 w 3069772"/>
              <a:gd name="connsiteY12" fmla="*/ 3341912 h 6525985"/>
              <a:gd name="connsiteX13" fmla="*/ 2830285 w 3069772"/>
              <a:gd name="connsiteY13" fmla="*/ 3489550 h 6525985"/>
              <a:gd name="connsiteX14" fmla="*/ 2820761 w 3069772"/>
              <a:gd name="connsiteY14" fmla="*/ 3637187 h 6525985"/>
              <a:gd name="connsiteX15" fmla="*/ 2819400 w 3069772"/>
              <a:gd name="connsiteY15" fmla="*/ 3820885 h 6525985"/>
              <a:gd name="connsiteX16" fmla="*/ 2841172 w 3069772"/>
              <a:gd name="connsiteY16" fmla="*/ 3995057 h 6525985"/>
              <a:gd name="connsiteX17" fmla="*/ 2868386 w 3069772"/>
              <a:gd name="connsiteY17" fmla="*/ 4180114 h 6525985"/>
              <a:gd name="connsiteX18" fmla="*/ 2901043 w 3069772"/>
              <a:gd name="connsiteY18" fmla="*/ 4278085 h 6525985"/>
              <a:gd name="connsiteX19" fmla="*/ 2971800 w 3069772"/>
              <a:gd name="connsiteY19" fmla="*/ 4403271 h 6525985"/>
              <a:gd name="connsiteX20" fmla="*/ 3031672 w 3069772"/>
              <a:gd name="connsiteY20" fmla="*/ 4572000 h 6525985"/>
              <a:gd name="connsiteX21" fmla="*/ 3069772 w 3069772"/>
              <a:gd name="connsiteY21" fmla="*/ 4729843 h 6525985"/>
              <a:gd name="connsiteX22" fmla="*/ 3053443 w 3069772"/>
              <a:gd name="connsiteY22" fmla="*/ 4844143 h 6525985"/>
              <a:gd name="connsiteX23" fmla="*/ 2950029 w 3069772"/>
              <a:gd name="connsiteY23" fmla="*/ 5230585 h 6525985"/>
              <a:gd name="connsiteX24" fmla="*/ 2906486 w 3069772"/>
              <a:gd name="connsiteY24" fmla="*/ 5399314 h 6525985"/>
              <a:gd name="connsiteX25" fmla="*/ 2813957 w 3069772"/>
              <a:gd name="connsiteY25" fmla="*/ 5508171 h 6525985"/>
              <a:gd name="connsiteX26" fmla="*/ 2721429 w 3069772"/>
              <a:gd name="connsiteY26" fmla="*/ 5589814 h 6525985"/>
              <a:gd name="connsiteX27" fmla="*/ 2569029 w 3069772"/>
              <a:gd name="connsiteY27" fmla="*/ 5693228 h 6525985"/>
              <a:gd name="connsiteX28" fmla="*/ 2367643 w 3069772"/>
              <a:gd name="connsiteY28" fmla="*/ 5725885 h 6525985"/>
              <a:gd name="connsiteX29" fmla="*/ 2166257 w 3069772"/>
              <a:gd name="connsiteY29" fmla="*/ 5753100 h 6525985"/>
              <a:gd name="connsiteX30" fmla="*/ 2008415 w 3069772"/>
              <a:gd name="connsiteY30" fmla="*/ 5807528 h 6525985"/>
              <a:gd name="connsiteX31" fmla="*/ 1845129 w 3069772"/>
              <a:gd name="connsiteY31" fmla="*/ 5856514 h 6525985"/>
              <a:gd name="connsiteX32" fmla="*/ 1730829 w 3069772"/>
              <a:gd name="connsiteY32" fmla="*/ 5916385 h 6525985"/>
              <a:gd name="connsiteX33" fmla="*/ 1600200 w 3069772"/>
              <a:gd name="connsiteY33" fmla="*/ 6008914 h 6525985"/>
              <a:gd name="connsiteX34" fmla="*/ 1257300 w 3069772"/>
              <a:gd name="connsiteY34" fmla="*/ 6368143 h 6525985"/>
              <a:gd name="connsiteX35" fmla="*/ 1153887 w 3069772"/>
              <a:gd name="connsiteY35" fmla="*/ 6460671 h 6525985"/>
              <a:gd name="connsiteX36" fmla="*/ 1017814 w 3069772"/>
              <a:gd name="connsiteY36" fmla="*/ 6504214 h 6525985"/>
              <a:gd name="connsiteX37" fmla="*/ 789215 w 3069772"/>
              <a:gd name="connsiteY37" fmla="*/ 6449785 h 6525985"/>
              <a:gd name="connsiteX38" fmla="*/ 598715 w 3069772"/>
              <a:gd name="connsiteY38" fmla="*/ 6433457 h 6525985"/>
              <a:gd name="connsiteX39" fmla="*/ 402771 w 3069772"/>
              <a:gd name="connsiteY39" fmla="*/ 6444343 h 6525985"/>
              <a:gd name="connsiteX40" fmla="*/ 185057 w 3069772"/>
              <a:gd name="connsiteY40" fmla="*/ 6477000 h 6525985"/>
              <a:gd name="connsiteX41" fmla="*/ 0 w 3069772"/>
              <a:gd name="connsiteY41" fmla="*/ 6525985 h 6525985"/>
              <a:gd name="connsiteX0" fmla="*/ 2199594 w 3069772"/>
              <a:gd name="connsiteY0" fmla="*/ 0 h 6525985"/>
              <a:gd name="connsiteX1" fmla="*/ 2092098 w 3069772"/>
              <a:gd name="connsiteY1" fmla="*/ 922562 h 6525985"/>
              <a:gd name="connsiteX2" fmla="*/ 2073048 w 3069772"/>
              <a:gd name="connsiteY2" fmla="*/ 1113062 h 6525985"/>
              <a:gd name="connsiteX3" fmla="*/ 2206398 w 3069772"/>
              <a:gd name="connsiteY3" fmla="*/ 1374999 h 6525985"/>
              <a:gd name="connsiteX4" fmla="*/ 2282598 w 3069772"/>
              <a:gd name="connsiteY4" fmla="*/ 1546450 h 6525985"/>
              <a:gd name="connsiteX5" fmla="*/ 2292123 w 3069772"/>
              <a:gd name="connsiteY5" fmla="*/ 1732188 h 6525985"/>
              <a:gd name="connsiteX6" fmla="*/ 2277835 w 3069772"/>
              <a:gd name="connsiteY6" fmla="*/ 2017937 h 6525985"/>
              <a:gd name="connsiteX7" fmla="*/ 2468335 w 3069772"/>
              <a:gd name="connsiteY7" fmla="*/ 2251300 h 6525985"/>
              <a:gd name="connsiteX8" fmla="*/ 2725510 w 3069772"/>
              <a:gd name="connsiteY8" fmla="*/ 2379887 h 6525985"/>
              <a:gd name="connsiteX9" fmla="*/ 2892197 w 3069772"/>
              <a:gd name="connsiteY9" fmla="*/ 2556099 h 6525985"/>
              <a:gd name="connsiteX10" fmla="*/ 2896961 w 3069772"/>
              <a:gd name="connsiteY10" fmla="*/ 2751362 h 6525985"/>
              <a:gd name="connsiteX11" fmla="*/ 2839810 w 3069772"/>
              <a:gd name="connsiteY11" fmla="*/ 2979962 h 6525985"/>
              <a:gd name="connsiteX12" fmla="*/ 2820760 w 3069772"/>
              <a:gd name="connsiteY12" fmla="*/ 3156174 h 6525985"/>
              <a:gd name="connsiteX13" fmla="*/ 2825523 w 3069772"/>
              <a:gd name="connsiteY13" fmla="*/ 3341912 h 6525985"/>
              <a:gd name="connsiteX14" fmla="*/ 2830285 w 3069772"/>
              <a:gd name="connsiteY14" fmla="*/ 3489550 h 6525985"/>
              <a:gd name="connsiteX15" fmla="*/ 2820761 w 3069772"/>
              <a:gd name="connsiteY15" fmla="*/ 3637187 h 6525985"/>
              <a:gd name="connsiteX16" fmla="*/ 2819400 w 3069772"/>
              <a:gd name="connsiteY16" fmla="*/ 3820885 h 6525985"/>
              <a:gd name="connsiteX17" fmla="*/ 2841172 w 3069772"/>
              <a:gd name="connsiteY17" fmla="*/ 3995057 h 6525985"/>
              <a:gd name="connsiteX18" fmla="*/ 2868386 w 3069772"/>
              <a:gd name="connsiteY18" fmla="*/ 4180114 h 6525985"/>
              <a:gd name="connsiteX19" fmla="*/ 2901043 w 3069772"/>
              <a:gd name="connsiteY19" fmla="*/ 4278085 h 6525985"/>
              <a:gd name="connsiteX20" fmla="*/ 2971800 w 3069772"/>
              <a:gd name="connsiteY20" fmla="*/ 4403271 h 6525985"/>
              <a:gd name="connsiteX21" fmla="*/ 3031672 w 3069772"/>
              <a:gd name="connsiteY21" fmla="*/ 4572000 h 6525985"/>
              <a:gd name="connsiteX22" fmla="*/ 3069772 w 3069772"/>
              <a:gd name="connsiteY22" fmla="*/ 4729843 h 6525985"/>
              <a:gd name="connsiteX23" fmla="*/ 3053443 w 3069772"/>
              <a:gd name="connsiteY23" fmla="*/ 4844143 h 6525985"/>
              <a:gd name="connsiteX24" fmla="*/ 2950029 w 3069772"/>
              <a:gd name="connsiteY24" fmla="*/ 5230585 h 6525985"/>
              <a:gd name="connsiteX25" fmla="*/ 2906486 w 3069772"/>
              <a:gd name="connsiteY25" fmla="*/ 5399314 h 6525985"/>
              <a:gd name="connsiteX26" fmla="*/ 2813957 w 3069772"/>
              <a:gd name="connsiteY26" fmla="*/ 5508171 h 6525985"/>
              <a:gd name="connsiteX27" fmla="*/ 2721429 w 3069772"/>
              <a:gd name="connsiteY27" fmla="*/ 5589814 h 6525985"/>
              <a:gd name="connsiteX28" fmla="*/ 2569029 w 3069772"/>
              <a:gd name="connsiteY28" fmla="*/ 5693228 h 6525985"/>
              <a:gd name="connsiteX29" fmla="*/ 2367643 w 3069772"/>
              <a:gd name="connsiteY29" fmla="*/ 5725885 h 6525985"/>
              <a:gd name="connsiteX30" fmla="*/ 2166257 w 3069772"/>
              <a:gd name="connsiteY30" fmla="*/ 5753100 h 6525985"/>
              <a:gd name="connsiteX31" fmla="*/ 2008415 w 3069772"/>
              <a:gd name="connsiteY31" fmla="*/ 5807528 h 6525985"/>
              <a:gd name="connsiteX32" fmla="*/ 1845129 w 3069772"/>
              <a:gd name="connsiteY32" fmla="*/ 5856514 h 6525985"/>
              <a:gd name="connsiteX33" fmla="*/ 1730829 w 3069772"/>
              <a:gd name="connsiteY33" fmla="*/ 5916385 h 6525985"/>
              <a:gd name="connsiteX34" fmla="*/ 1600200 w 3069772"/>
              <a:gd name="connsiteY34" fmla="*/ 6008914 h 6525985"/>
              <a:gd name="connsiteX35" fmla="*/ 1257300 w 3069772"/>
              <a:gd name="connsiteY35" fmla="*/ 6368143 h 6525985"/>
              <a:gd name="connsiteX36" fmla="*/ 1153887 w 3069772"/>
              <a:gd name="connsiteY36" fmla="*/ 6460671 h 6525985"/>
              <a:gd name="connsiteX37" fmla="*/ 1017814 w 3069772"/>
              <a:gd name="connsiteY37" fmla="*/ 6504214 h 6525985"/>
              <a:gd name="connsiteX38" fmla="*/ 789215 w 3069772"/>
              <a:gd name="connsiteY38" fmla="*/ 6449785 h 6525985"/>
              <a:gd name="connsiteX39" fmla="*/ 598715 w 3069772"/>
              <a:gd name="connsiteY39" fmla="*/ 6433457 h 6525985"/>
              <a:gd name="connsiteX40" fmla="*/ 402771 w 3069772"/>
              <a:gd name="connsiteY40" fmla="*/ 6444343 h 6525985"/>
              <a:gd name="connsiteX41" fmla="*/ 185057 w 3069772"/>
              <a:gd name="connsiteY41" fmla="*/ 6477000 h 6525985"/>
              <a:gd name="connsiteX42" fmla="*/ 0 w 3069772"/>
              <a:gd name="connsiteY42" fmla="*/ 6525985 h 6525985"/>
              <a:gd name="connsiteX0" fmla="*/ 2199594 w 3069772"/>
              <a:gd name="connsiteY0" fmla="*/ 0 h 6525985"/>
              <a:gd name="connsiteX1" fmla="*/ 2025423 w 3069772"/>
              <a:gd name="connsiteY1" fmla="*/ 951137 h 6525985"/>
              <a:gd name="connsiteX2" fmla="*/ 2073048 w 3069772"/>
              <a:gd name="connsiteY2" fmla="*/ 1113062 h 6525985"/>
              <a:gd name="connsiteX3" fmla="*/ 2206398 w 3069772"/>
              <a:gd name="connsiteY3" fmla="*/ 1374999 h 6525985"/>
              <a:gd name="connsiteX4" fmla="*/ 2282598 w 3069772"/>
              <a:gd name="connsiteY4" fmla="*/ 1546450 h 6525985"/>
              <a:gd name="connsiteX5" fmla="*/ 2292123 w 3069772"/>
              <a:gd name="connsiteY5" fmla="*/ 1732188 h 6525985"/>
              <a:gd name="connsiteX6" fmla="*/ 2277835 w 3069772"/>
              <a:gd name="connsiteY6" fmla="*/ 2017937 h 6525985"/>
              <a:gd name="connsiteX7" fmla="*/ 2468335 w 3069772"/>
              <a:gd name="connsiteY7" fmla="*/ 2251300 h 6525985"/>
              <a:gd name="connsiteX8" fmla="*/ 2725510 w 3069772"/>
              <a:gd name="connsiteY8" fmla="*/ 2379887 h 6525985"/>
              <a:gd name="connsiteX9" fmla="*/ 2892197 w 3069772"/>
              <a:gd name="connsiteY9" fmla="*/ 2556099 h 6525985"/>
              <a:gd name="connsiteX10" fmla="*/ 2896961 w 3069772"/>
              <a:gd name="connsiteY10" fmla="*/ 2751362 h 6525985"/>
              <a:gd name="connsiteX11" fmla="*/ 2839810 w 3069772"/>
              <a:gd name="connsiteY11" fmla="*/ 2979962 h 6525985"/>
              <a:gd name="connsiteX12" fmla="*/ 2820760 w 3069772"/>
              <a:gd name="connsiteY12" fmla="*/ 3156174 h 6525985"/>
              <a:gd name="connsiteX13" fmla="*/ 2825523 w 3069772"/>
              <a:gd name="connsiteY13" fmla="*/ 3341912 h 6525985"/>
              <a:gd name="connsiteX14" fmla="*/ 2830285 w 3069772"/>
              <a:gd name="connsiteY14" fmla="*/ 3489550 h 6525985"/>
              <a:gd name="connsiteX15" fmla="*/ 2820761 w 3069772"/>
              <a:gd name="connsiteY15" fmla="*/ 3637187 h 6525985"/>
              <a:gd name="connsiteX16" fmla="*/ 2819400 w 3069772"/>
              <a:gd name="connsiteY16" fmla="*/ 3820885 h 6525985"/>
              <a:gd name="connsiteX17" fmla="*/ 2841172 w 3069772"/>
              <a:gd name="connsiteY17" fmla="*/ 3995057 h 6525985"/>
              <a:gd name="connsiteX18" fmla="*/ 2868386 w 3069772"/>
              <a:gd name="connsiteY18" fmla="*/ 4180114 h 6525985"/>
              <a:gd name="connsiteX19" fmla="*/ 2901043 w 3069772"/>
              <a:gd name="connsiteY19" fmla="*/ 4278085 h 6525985"/>
              <a:gd name="connsiteX20" fmla="*/ 2971800 w 3069772"/>
              <a:gd name="connsiteY20" fmla="*/ 4403271 h 6525985"/>
              <a:gd name="connsiteX21" fmla="*/ 3031672 w 3069772"/>
              <a:gd name="connsiteY21" fmla="*/ 4572000 h 6525985"/>
              <a:gd name="connsiteX22" fmla="*/ 3069772 w 3069772"/>
              <a:gd name="connsiteY22" fmla="*/ 4729843 h 6525985"/>
              <a:gd name="connsiteX23" fmla="*/ 3053443 w 3069772"/>
              <a:gd name="connsiteY23" fmla="*/ 4844143 h 6525985"/>
              <a:gd name="connsiteX24" fmla="*/ 2950029 w 3069772"/>
              <a:gd name="connsiteY24" fmla="*/ 5230585 h 6525985"/>
              <a:gd name="connsiteX25" fmla="*/ 2906486 w 3069772"/>
              <a:gd name="connsiteY25" fmla="*/ 5399314 h 6525985"/>
              <a:gd name="connsiteX26" fmla="*/ 2813957 w 3069772"/>
              <a:gd name="connsiteY26" fmla="*/ 5508171 h 6525985"/>
              <a:gd name="connsiteX27" fmla="*/ 2721429 w 3069772"/>
              <a:gd name="connsiteY27" fmla="*/ 5589814 h 6525985"/>
              <a:gd name="connsiteX28" fmla="*/ 2569029 w 3069772"/>
              <a:gd name="connsiteY28" fmla="*/ 5693228 h 6525985"/>
              <a:gd name="connsiteX29" fmla="*/ 2367643 w 3069772"/>
              <a:gd name="connsiteY29" fmla="*/ 5725885 h 6525985"/>
              <a:gd name="connsiteX30" fmla="*/ 2166257 w 3069772"/>
              <a:gd name="connsiteY30" fmla="*/ 5753100 h 6525985"/>
              <a:gd name="connsiteX31" fmla="*/ 2008415 w 3069772"/>
              <a:gd name="connsiteY31" fmla="*/ 5807528 h 6525985"/>
              <a:gd name="connsiteX32" fmla="*/ 1845129 w 3069772"/>
              <a:gd name="connsiteY32" fmla="*/ 5856514 h 6525985"/>
              <a:gd name="connsiteX33" fmla="*/ 1730829 w 3069772"/>
              <a:gd name="connsiteY33" fmla="*/ 5916385 h 6525985"/>
              <a:gd name="connsiteX34" fmla="*/ 1600200 w 3069772"/>
              <a:gd name="connsiteY34" fmla="*/ 6008914 h 6525985"/>
              <a:gd name="connsiteX35" fmla="*/ 1257300 w 3069772"/>
              <a:gd name="connsiteY35" fmla="*/ 6368143 h 6525985"/>
              <a:gd name="connsiteX36" fmla="*/ 1153887 w 3069772"/>
              <a:gd name="connsiteY36" fmla="*/ 6460671 h 6525985"/>
              <a:gd name="connsiteX37" fmla="*/ 1017814 w 3069772"/>
              <a:gd name="connsiteY37" fmla="*/ 6504214 h 6525985"/>
              <a:gd name="connsiteX38" fmla="*/ 789215 w 3069772"/>
              <a:gd name="connsiteY38" fmla="*/ 6449785 h 6525985"/>
              <a:gd name="connsiteX39" fmla="*/ 598715 w 3069772"/>
              <a:gd name="connsiteY39" fmla="*/ 6433457 h 6525985"/>
              <a:gd name="connsiteX40" fmla="*/ 402771 w 3069772"/>
              <a:gd name="connsiteY40" fmla="*/ 6444343 h 6525985"/>
              <a:gd name="connsiteX41" fmla="*/ 185057 w 3069772"/>
              <a:gd name="connsiteY41" fmla="*/ 6477000 h 6525985"/>
              <a:gd name="connsiteX42" fmla="*/ 0 w 3069772"/>
              <a:gd name="connsiteY42" fmla="*/ 6525985 h 6525985"/>
              <a:gd name="connsiteX0" fmla="*/ 2199594 w 3069772"/>
              <a:gd name="connsiteY0" fmla="*/ 0 h 6525985"/>
              <a:gd name="connsiteX1" fmla="*/ 2025423 w 3069772"/>
              <a:gd name="connsiteY1" fmla="*/ 951137 h 6525985"/>
              <a:gd name="connsiteX2" fmla="*/ 2058761 w 3069772"/>
              <a:gd name="connsiteY2" fmla="*/ 1127349 h 6525985"/>
              <a:gd name="connsiteX3" fmla="*/ 2206398 w 3069772"/>
              <a:gd name="connsiteY3" fmla="*/ 1374999 h 6525985"/>
              <a:gd name="connsiteX4" fmla="*/ 2282598 w 3069772"/>
              <a:gd name="connsiteY4" fmla="*/ 1546450 h 6525985"/>
              <a:gd name="connsiteX5" fmla="*/ 2292123 w 3069772"/>
              <a:gd name="connsiteY5" fmla="*/ 1732188 h 6525985"/>
              <a:gd name="connsiteX6" fmla="*/ 2277835 w 3069772"/>
              <a:gd name="connsiteY6" fmla="*/ 2017937 h 6525985"/>
              <a:gd name="connsiteX7" fmla="*/ 2468335 w 3069772"/>
              <a:gd name="connsiteY7" fmla="*/ 2251300 h 6525985"/>
              <a:gd name="connsiteX8" fmla="*/ 2725510 w 3069772"/>
              <a:gd name="connsiteY8" fmla="*/ 2379887 h 6525985"/>
              <a:gd name="connsiteX9" fmla="*/ 2892197 w 3069772"/>
              <a:gd name="connsiteY9" fmla="*/ 2556099 h 6525985"/>
              <a:gd name="connsiteX10" fmla="*/ 2896961 w 3069772"/>
              <a:gd name="connsiteY10" fmla="*/ 2751362 h 6525985"/>
              <a:gd name="connsiteX11" fmla="*/ 2839810 w 3069772"/>
              <a:gd name="connsiteY11" fmla="*/ 2979962 h 6525985"/>
              <a:gd name="connsiteX12" fmla="*/ 2820760 w 3069772"/>
              <a:gd name="connsiteY12" fmla="*/ 3156174 h 6525985"/>
              <a:gd name="connsiteX13" fmla="*/ 2825523 w 3069772"/>
              <a:gd name="connsiteY13" fmla="*/ 3341912 h 6525985"/>
              <a:gd name="connsiteX14" fmla="*/ 2830285 w 3069772"/>
              <a:gd name="connsiteY14" fmla="*/ 3489550 h 6525985"/>
              <a:gd name="connsiteX15" fmla="*/ 2820761 w 3069772"/>
              <a:gd name="connsiteY15" fmla="*/ 3637187 h 6525985"/>
              <a:gd name="connsiteX16" fmla="*/ 2819400 w 3069772"/>
              <a:gd name="connsiteY16" fmla="*/ 3820885 h 6525985"/>
              <a:gd name="connsiteX17" fmla="*/ 2841172 w 3069772"/>
              <a:gd name="connsiteY17" fmla="*/ 3995057 h 6525985"/>
              <a:gd name="connsiteX18" fmla="*/ 2868386 w 3069772"/>
              <a:gd name="connsiteY18" fmla="*/ 4180114 h 6525985"/>
              <a:gd name="connsiteX19" fmla="*/ 2901043 w 3069772"/>
              <a:gd name="connsiteY19" fmla="*/ 4278085 h 6525985"/>
              <a:gd name="connsiteX20" fmla="*/ 2971800 w 3069772"/>
              <a:gd name="connsiteY20" fmla="*/ 4403271 h 6525985"/>
              <a:gd name="connsiteX21" fmla="*/ 3031672 w 3069772"/>
              <a:gd name="connsiteY21" fmla="*/ 4572000 h 6525985"/>
              <a:gd name="connsiteX22" fmla="*/ 3069772 w 3069772"/>
              <a:gd name="connsiteY22" fmla="*/ 4729843 h 6525985"/>
              <a:gd name="connsiteX23" fmla="*/ 3053443 w 3069772"/>
              <a:gd name="connsiteY23" fmla="*/ 4844143 h 6525985"/>
              <a:gd name="connsiteX24" fmla="*/ 2950029 w 3069772"/>
              <a:gd name="connsiteY24" fmla="*/ 5230585 h 6525985"/>
              <a:gd name="connsiteX25" fmla="*/ 2906486 w 3069772"/>
              <a:gd name="connsiteY25" fmla="*/ 5399314 h 6525985"/>
              <a:gd name="connsiteX26" fmla="*/ 2813957 w 3069772"/>
              <a:gd name="connsiteY26" fmla="*/ 5508171 h 6525985"/>
              <a:gd name="connsiteX27" fmla="*/ 2721429 w 3069772"/>
              <a:gd name="connsiteY27" fmla="*/ 5589814 h 6525985"/>
              <a:gd name="connsiteX28" fmla="*/ 2569029 w 3069772"/>
              <a:gd name="connsiteY28" fmla="*/ 5693228 h 6525985"/>
              <a:gd name="connsiteX29" fmla="*/ 2367643 w 3069772"/>
              <a:gd name="connsiteY29" fmla="*/ 5725885 h 6525985"/>
              <a:gd name="connsiteX30" fmla="*/ 2166257 w 3069772"/>
              <a:gd name="connsiteY30" fmla="*/ 5753100 h 6525985"/>
              <a:gd name="connsiteX31" fmla="*/ 2008415 w 3069772"/>
              <a:gd name="connsiteY31" fmla="*/ 5807528 h 6525985"/>
              <a:gd name="connsiteX32" fmla="*/ 1845129 w 3069772"/>
              <a:gd name="connsiteY32" fmla="*/ 5856514 h 6525985"/>
              <a:gd name="connsiteX33" fmla="*/ 1730829 w 3069772"/>
              <a:gd name="connsiteY33" fmla="*/ 5916385 h 6525985"/>
              <a:gd name="connsiteX34" fmla="*/ 1600200 w 3069772"/>
              <a:gd name="connsiteY34" fmla="*/ 6008914 h 6525985"/>
              <a:gd name="connsiteX35" fmla="*/ 1257300 w 3069772"/>
              <a:gd name="connsiteY35" fmla="*/ 6368143 h 6525985"/>
              <a:gd name="connsiteX36" fmla="*/ 1153887 w 3069772"/>
              <a:gd name="connsiteY36" fmla="*/ 6460671 h 6525985"/>
              <a:gd name="connsiteX37" fmla="*/ 1017814 w 3069772"/>
              <a:gd name="connsiteY37" fmla="*/ 6504214 h 6525985"/>
              <a:gd name="connsiteX38" fmla="*/ 789215 w 3069772"/>
              <a:gd name="connsiteY38" fmla="*/ 6449785 h 6525985"/>
              <a:gd name="connsiteX39" fmla="*/ 598715 w 3069772"/>
              <a:gd name="connsiteY39" fmla="*/ 6433457 h 6525985"/>
              <a:gd name="connsiteX40" fmla="*/ 402771 w 3069772"/>
              <a:gd name="connsiteY40" fmla="*/ 6444343 h 6525985"/>
              <a:gd name="connsiteX41" fmla="*/ 185057 w 3069772"/>
              <a:gd name="connsiteY41" fmla="*/ 6477000 h 6525985"/>
              <a:gd name="connsiteX42" fmla="*/ 0 w 3069772"/>
              <a:gd name="connsiteY42" fmla="*/ 6525985 h 6525985"/>
              <a:gd name="connsiteX0" fmla="*/ 2199594 w 3069772"/>
              <a:gd name="connsiteY0" fmla="*/ 0 h 6525985"/>
              <a:gd name="connsiteX1" fmla="*/ 2058760 w 3069772"/>
              <a:gd name="connsiteY1" fmla="*/ 751112 h 6525985"/>
              <a:gd name="connsiteX2" fmla="*/ 2025423 w 3069772"/>
              <a:gd name="connsiteY2" fmla="*/ 951137 h 6525985"/>
              <a:gd name="connsiteX3" fmla="*/ 2058761 w 3069772"/>
              <a:gd name="connsiteY3" fmla="*/ 1127349 h 6525985"/>
              <a:gd name="connsiteX4" fmla="*/ 2206398 w 3069772"/>
              <a:gd name="connsiteY4" fmla="*/ 1374999 h 6525985"/>
              <a:gd name="connsiteX5" fmla="*/ 2282598 w 3069772"/>
              <a:gd name="connsiteY5" fmla="*/ 1546450 h 6525985"/>
              <a:gd name="connsiteX6" fmla="*/ 2292123 w 3069772"/>
              <a:gd name="connsiteY6" fmla="*/ 1732188 h 6525985"/>
              <a:gd name="connsiteX7" fmla="*/ 2277835 w 3069772"/>
              <a:gd name="connsiteY7" fmla="*/ 2017937 h 6525985"/>
              <a:gd name="connsiteX8" fmla="*/ 2468335 w 3069772"/>
              <a:gd name="connsiteY8" fmla="*/ 2251300 h 6525985"/>
              <a:gd name="connsiteX9" fmla="*/ 2725510 w 3069772"/>
              <a:gd name="connsiteY9" fmla="*/ 2379887 h 6525985"/>
              <a:gd name="connsiteX10" fmla="*/ 2892197 w 3069772"/>
              <a:gd name="connsiteY10" fmla="*/ 2556099 h 6525985"/>
              <a:gd name="connsiteX11" fmla="*/ 2896961 w 3069772"/>
              <a:gd name="connsiteY11" fmla="*/ 2751362 h 6525985"/>
              <a:gd name="connsiteX12" fmla="*/ 2839810 w 3069772"/>
              <a:gd name="connsiteY12" fmla="*/ 2979962 h 6525985"/>
              <a:gd name="connsiteX13" fmla="*/ 2820760 w 3069772"/>
              <a:gd name="connsiteY13" fmla="*/ 3156174 h 6525985"/>
              <a:gd name="connsiteX14" fmla="*/ 2825523 w 3069772"/>
              <a:gd name="connsiteY14" fmla="*/ 3341912 h 6525985"/>
              <a:gd name="connsiteX15" fmla="*/ 2830285 w 3069772"/>
              <a:gd name="connsiteY15" fmla="*/ 3489550 h 6525985"/>
              <a:gd name="connsiteX16" fmla="*/ 2820761 w 3069772"/>
              <a:gd name="connsiteY16" fmla="*/ 3637187 h 6525985"/>
              <a:gd name="connsiteX17" fmla="*/ 2819400 w 3069772"/>
              <a:gd name="connsiteY17" fmla="*/ 3820885 h 6525985"/>
              <a:gd name="connsiteX18" fmla="*/ 2841172 w 3069772"/>
              <a:gd name="connsiteY18" fmla="*/ 3995057 h 6525985"/>
              <a:gd name="connsiteX19" fmla="*/ 2868386 w 3069772"/>
              <a:gd name="connsiteY19" fmla="*/ 4180114 h 6525985"/>
              <a:gd name="connsiteX20" fmla="*/ 2901043 w 3069772"/>
              <a:gd name="connsiteY20" fmla="*/ 4278085 h 6525985"/>
              <a:gd name="connsiteX21" fmla="*/ 2971800 w 3069772"/>
              <a:gd name="connsiteY21" fmla="*/ 4403271 h 6525985"/>
              <a:gd name="connsiteX22" fmla="*/ 3031672 w 3069772"/>
              <a:gd name="connsiteY22" fmla="*/ 4572000 h 6525985"/>
              <a:gd name="connsiteX23" fmla="*/ 3069772 w 3069772"/>
              <a:gd name="connsiteY23" fmla="*/ 4729843 h 6525985"/>
              <a:gd name="connsiteX24" fmla="*/ 3053443 w 3069772"/>
              <a:gd name="connsiteY24" fmla="*/ 4844143 h 6525985"/>
              <a:gd name="connsiteX25" fmla="*/ 2950029 w 3069772"/>
              <a:gd name="connsiteY25" fmla="*/ 5230585 h 6525985"/>
              <a:gd name="connsiteX26" fmla="*/ 2906486 w 3069772"/>
              <a:gd name="connsiteY26" fmla="*/ 5399314 h 6525985"/>
              <a:gd name="connsiteX27" fmla="*/ 2813957 w 3069772"/>
              <a:gd name="connsiteY27" fmla="*/ 5508171 h 6525985"/>
              <a:gd name="connsiteX28" fmla="*/ 2721429 w 3069772"/>
              <a:gd name="connsiteY28" fmla="*/ 5589814 h 6525985"/>
              <a:gd name="connsiteX29" fmla="*/ 2569029 w 3069772"/>
              <a:gd name="connsiteY29" fmla="*/ 5693228 h 6525985"/>
              <a:gd name="connsiteX30" fmla="*/ 2367643 w 3069772"/>
              <a:gd name="connsiteY30" fmla="*/ 5725885 h 6525985"/>
              <a:gd name="connsiteX31" fmla="*/ 2166257 w 3069772"/>
              <a:gd name="connsiteY31" fmla="*/ 5753100 h 6525985"/>
              <a:gd name="connsiteX32" fmla="*/ 2008415 w 3069772"/>
              <a:gd name="connsiteY32" fmla="*/ 5807528 h 6525985"/>
              <a:gd name="connsiteX33" fmla="*/ 1845129 w 3069772"/>
              <a:gd name="connsiteY33" fmla="*/ 5856514 h 6525985"/>
              <a:gd name="connsiteX34" fmla="*/ 1730829 w 3069772"/>
              <a:gd name="connsiteY34" fmla="*/ 5916385 h 6525985"/>
              <a:gd name="connsiteX35" fmla="*/ 1600200 w 3069772"/>
              <a:gd name="connsiteY35" fmla="*/ 6008914 h 6525985"/>
              <a:gd name="connsiteX36" fmla="*/ 1257300 w 3069772"/>
              <a:gd name="connsiteY36" fmla="*/ 6368143 h 6525985"/>
              <a:gd name="connsiteX37" fmla="*/ 1153887 w 3069772"/>
              <a:gd name="connsiteY37" fmla="*/ 6460671 h 6525985"/>
              <a:gd name="connsiteX38" fmla="*/ 1017814 w 3069772"/>
              <a:gd name="connsiteY38" fmla="*/ 6504214 h 6525985"/>
              <a:gd name="connsiteX39" fmla="*/ 789215 w 3069772"/>
              <a:gd name="connsiteY39" fmla="*/ 6449785 h 6525985"/>
              <a:gd name="connsiteX40" fmla="*/ 598715 w 3069772"/>
              <a:gd name="connsiteY40" fmla="*/ 6433457 h 6525985"/>
              <a:gd name="connsiteX41" fmla="*/ 402771 w 3069772"/>
              <a:gd name="connsiteY41" fmla="*/ 6444343 h 6525985"/>
              <a:gd name="connsiteX42" fmla="*/ 185057 w 3069772"/>
              <a:gd name="connsiteY42" fmla="*/ 6477000 h 6525985"/>
              <a:gd name="connsiteX43" fmla="*/ 0 w 3069772"/>
              <a:gd name="connsiteY43" fmla="*/ 6525985 h 6525985"/>
              <a:gd name="connsiteX0" fmla="*/ 2199594 w 3069772"/>
              <a:gd name="connsiteY0" fmla="*/ 0 h 6525985"/>
              <a:gd name="connsiteX1" fmla="*/ 2034947 w 3069772"/>
              <a:gd name="connsiteY1" fmla="*/ 703487 h 6525985"/>
              <a:gd name="connsiteX2" fmla="*/ 2025423 w 3069772"/>
              <a:gd name="connsiteY2" fmla="*/ 951137 h 6525985"/>
              <a:gd name="connsiteX3" fmla="*/ 2058761 w 3069772"/>
              <a:gd name="connsiteY3" fmla="*/ 1127349 h 6525985"/>
              <a:gd name="connsiteX4" fmla="*/ 2206398 w 3069772"/>
              <a:gd name="connsiteY4" fmla="*/ 1374999 h 6525985"/>
              <a:gd name="connsiteX5" fmla="*/ 2282598 w 3069772"/>
              <a:gd name="connsiteY5" fmla="*/ 1546450 h 6525985"/>
              <a:gd name="connsiteX6" fmla="*/ 2292123 w 3069772"/>
              <a:gd name="connsiteY6" fmla="*/ 1732188 h 6525985"/>
              <a:gd name="connsiteX7" fmla="*/ 2277835 w 3069772"/>
              <a:gd name="connsiteY7" fmla="*/ 2017937 h 6525985"/>
              <a:gd name="connsiteX8" fmla="*/ 2468335 w 3069772"/>
              <a:gd name="connsiteY8" fmla="*/ 2251300 h 6525985"/>
              <a:gd name="connsiteX9" fmla="*/ 2725510 w 3069772"/>
              <a:gd name="connsiteY9" fmla="*/ 2379887 h 6525985"/>
              <a:gd name="connsiteX10" fmla="*/ 2892197 w 3069772"/>
              <a:gd name="connsiteY10" fmla="*/ 2556099 h 6525985"/>
              <a:gd name="connsiteX11" fmla="*/ 2896961 w 3069772"/>
              <a:gd name="connsiteY11" fmla="*/ 2751362 h 6525985"/>
              <a:gd name="connsiteX12" fmla="*/ 2839810 w 3069772"/>
              <a:gd name="connsiteY12" fmla="*/ 2979962 h 6525985"/>
              <a:gd name="connsiteX13" fmla="*/ 2820760 w 3069772"/>
              <a:gd name="connsiteY13" fmla="*/ 3156174 h 6525985"/>
              <a:gd name="connsiteX14" fmla="*/ 2825523 w 3069772"/>
              <a:gd name="connsiteY14" fmla="*/ 3341912 h 6525985"/>
              <a:gd name="connsiteX15" fmla="*/ 2830285 w 3069772"/>
              <a:gd name="connsiteY15" fmla="*/ 3489550 h 6525985"/>
              <a:gd name="connsiteX16" fmla="*/ 2820761 w 3069772"/>
              <a:gd name="connsiteY16" fmla="*/ 3637187 h 6525985"/>
              <a:gd name="connsiteX17" fmla="*/ 2819400 w 3069772"/>
              <a:gd name="connsiteY17" fmla="*/ 3820885 h 6525985"/>
              <a:gd name="connsiteX18" fmla="*/ 2841172 w 3069772"/>
              <a:gd name="connsiteY18" fmla="*/ 3995057 h 6525985"/>
              <a:gd name="connsiteX19" fmla="*/ 2868386 w 3069772"/>
              <a:gd name="connsiteY19" fmla="*/ 4180114 h 6525985"/>
              <a:gd name="connsiteX20" fmla="*/ 2901043 w 3069772"/>
              <a:gd name="connsiteY20" fmla="*/ 4278085 h 6525985"/>
              <a:gd name="connsiteX21" fmla="*/ 2971800 w 3069772"/>
              <a:gd name="connsiteY21" fmla="*/ 4403271 h 6525985"/>
              <a:gd name="connsiteX22" fmla="*/ 3031672 w 3069772"/>
              <a:gd name="connsiteY22" fmla="*/ 4572000 h 6525985"/>
              <a:gd name="connsiteX23" fmla="*/ 3069772 w 3069772"/>
              <a:gd name="connsiteY23" fmla="*/ 4729843 h 6525985"/>
              <a:gd name="connsiteX24" fmla="*/ 3053443 w 3069772"/>
              <a:gd name="connsiteY24" fmla="*/ 4844143 h 6525985"/>
              <a:gd name="connsiteX25" fmla="*/ 2950029 w 3069772"/>
              <a:gd name="connsiteY25" fmla="*/ 5230585 h 6525985"/>
              <a:gd name="connsiteX26" fmla="*/ 2906486 w 3069772"/>
              <a:gd name="connsiteY26" fmla="*/ 5399314 h 6525985"/>
              <a:gd name="connsiteX27" fmla="*/ 2813957 w 3069772"/>
              <a:gd name="connsiteY27" fmla="*/ 5508171 h 6525985"/>
              <a:gd name="connsiteX28" fmla="*/ 2721429 w 3069772"/>
              <a:gd name="connsiteY28" fmla="*/ 5589814 h 6525985"/>
              <a:gd name="connsiteX29" fmla="*/ 2569029 w 3069772"/>
              <a:gd name="connsiteY29" fmla="*/ 5693228 h 6525985"/>
              <a:gd name="connsiteX30" fmla="*/ 2367643 w 3069772"/>
              <a:gd name="connsiteY30" fmla="*/ 5725885 h 6525985"/>
              <a:gd name="connsiteX31" fmla="*/ 2166257 w 3069772"/>
              <a:gd name="connsiteY31" fmla="*/ 5753100 h 6525985"/>
              <a:gd name="connsiteX32" fmla="*/ 2008415 w 3069772"/>
              <a:gd name="connsiteY32" fmla="*/ 5807528 h 6525985"/>
              <a:gd name="connsiteX33" fmla="*/ 1845129 w 3069772"/>
              <a:gd name="connsiteY33" fmla="*/ 5856514 h 6525985"/>
              <a:gd name="connsiteX34" fmla="*/ 1730829 w 3069772"/>
              <a:gd name="connsiteY34" fmla="*/ 5916385 h 6525985"/>
              <a:gd name="connsiteX35" fmla="*/ 1600200 w 3069772"/>
              <a:gd name="connsiteY35" fmla="*/ 6008914 h 6525985"/>
              <a:gd name="connsiteX36" fmla="*/ 1257300 w 3069772"/>
              <a:gd name="connsiteY36" fmla="*/ 6368143 h 6525985"/>
              <a:gd name="connsiteX37" fmla="*/ 1153887 w 3069772"/>
              <a:gd name="connsiteY37" fmla="*/ 6460671 h 6525985"/>
              <a:gd name="connsiteX38" fmla="*/ 1017814 w 3069772"/>
              <a:gd name="connsiteY38" fmla="*/ 6504214 h 6525985"/>
              <a:gd name="connsiteX39" fmla="*/ 789215 w 3069772"/>
              <a:gd name="connsiteY39" fmla="*/ 6449785 h 6525985"/>
              <a:gd name="connsiteX40" fmla="*/ 598715 w 3069772"/>
              <a:gd name="connsiteY40" fmla="*/ 6433457 h 6525985"/>
              <a:gd name="connsiteX41" fmla="*/ 402771 w 3069772"/>
              <a:gd name="connsiteY41" fmla="*/ 6444343 h 6525985"/>
              <a:gd name="connsiteX42" fmla="*/ 185057 w 3069772"/>
              <a:gd name="connsiteY42" fmla="*/ 6477000 h 6525985"/>
              <a:gd name="connsiteX43" fmla="*/ 0 w 3069772"/>
              <a:gd name="connsiteY43" fmla="*/ 6525985 h 6525985"/>
              <a:gd name="connsiteX0" fmla="*/ 2199594 w 3069772"/>
              <a:gd name="connsiteY0" fmla="*/ 0 h 6525985"/>
              <a:gd name="connsiteX1" fmla="*/ 2077810 w 3069772"/>
              <a:gd name="connsiteY1" fmla="*/ 498700 h 6525985"/>
              <a:gd name="connsiteX2" fmla="*/ 2034947 w 3069772"/>
              <a:gd name="connsiteY2" fmla="*/ 703487 h 6525985"/>
              <a:gd name="connsiteX3" fmla="*/ 2025423 w 3069772"/>
              <a:gd name="connsiteY3" fmla="*/ 951137 h 6525985"/>
              <a:gd name="connsiteX4" fmla="*/ 2058761 w 3069772"/>
              <a:gd name="connsiteY4" fmla="*/ 1127349 h 6525985"/>
              <a:gd name="connsiteX5" fmla="*/ 2206398 w 3069772"/>
              <a:gd name="connsiteY5" fmla="*/ 1374999 h 6525985"/>
              <a:gd name="connsiteX6" fmla="*/ 2282598 w 3069772"/>
              <a:gd name="connsiteY6" fmla="*/ 1546450 h 6525985"/>
              <a:gd name="connsiteX7" fmla="*/ 2292123 w 3069772"/>
              <a:gd name="connsiteY7" fmla="*/ 1732188 h 6525985"/>
              <a:gd name="connsiteX8" fmla="*/ 2277835 w 3069772"/>
              <a:gd name="connsiteY8" fmla="*/ 2017937 h 6525985"/>
              <a:gd name="connsiteX9" fmla="*/ 2468335 w 3069772"/>
              <a:gd name="connsiteY9" fmla="*/ 2251300 h 6525985"/>
              <a:gd name="connsiteX10" fmla="*/ 2725510 w 3069772"/>
              <a:gd name="connsiteY10" fmla="*/ 2379887 h 6525985"/>
              <a:gd name="connsiteX11" fmla="*/ 2892197 w 3069772"/>
              <a:gd name="connsiteY11" fmla="*/ 2556099 h 6525985"/>
              <a:gd name="connsiteX12" fmla="*/ 2896961 w 3069772"/>
              <a:gd name="connsiteY12" fmla="*/ 2751362 h 6525985"/>
              <a:gd name="connsiteX13" fmla="*/ 2839810 w 3069772"/>
              <a:gd name="connsiteY13" fmla="*/ 2979962 h 6525985"/>
              <a:gd name="connsiteX14" fmla="*/ 2820760 w 3069772"/>
              <a:gd name="connsiteY14" fmla="*/ 3156174 h 6525985"/>
              <a:gd name="connsiteX15" fmla="*/ 2825523 w 3069772"/>
              <a:gd name="connsiteY15" fmla="*/ 3341912 h 6525985"/>
              <a:gd name="connsiteX16" fmla="*/ 2830285 w 3069772"/>
              <a:gd name="connsiteY16" fmla="*/ 3489550 h 6525985"/>
              <a:gd name="connsiteX17" fmla="*/ 2820761 w 3069772"/>
              <a:gd name="connsiteY17" fmla="*/ 3637187 h 6525985"/>
              <a:gd name="connsiteX18" fmla="*/ 2819400 w 3069772"/>
              <a:gd name="connsiteY18" fmla="*/ 3820885 h 6525985"/>
              <a:gd name="connsiteX19" fmla="*/ 2841172 w 3069772"/>
              <a:gd name="connsiteY19" fmla="*/ 3995057 h 6525985"/>
              <a:gd name="connsiteX20" fmla="*/ 2868386 w 3069772"/>
              <a:gd name="connsiteY20" fmla="*/ 4180114 h 6525985"/>
              <a:gd name="connsiteX21" fmla="*/ 2901043 w 3069772"/>
              <a:gd name="connsiteY21" fmla="*/ 4278085 h 6525985"/>
              <a:gd name="connsiteX22" fmla="*/ 2971800 w 3069772"/>
              <a:gd name="connsiteY22" fmla="*/ 4403271 h 6525985"/>
              <a:gd name="connsiteX23" fmla="*/ 3031672 w 3069772"/>
              <a:gd name="connsiteY23" fmla="*/ 4572000 h 6525985"/>
              <a:gd name="connsiteX24" fmla="*/ 3069772 w 3069772"/>
              <a:gd name="connsiteY24" fmla="*/ 4729843 h 6525985"/>
              <a:gd name="connsiteX25" fmla="*/ 3053443 w 3069772"/>
              <a:gd name="connsiteY25" fmla="*/ 4844143 h 6525985"/>
              <a:gd name="connsiteX26" fmla="*/ 2950029 w 3069772"/>
              <a:gd name="connsiteY26" fmla="*/ 5230585 h 6525985"/>
              <a:gd name="connsiteX27" fmla="*/ 2906486 w 3069772"/>
              <a:gd name="connsiteY27" fmla="*/ 5399314 h 6525985"/>
              <a:gd name="connsiteX28" fmla="*/ 2813957 w 3069772"/>
              <a:gd name="connsiteY28" fmla="*/ 5508171 h 6525985"/>
              <a:gd name="connsiteX29" fmla="*/ 2721429 w 3069772"/>
              <a:gd name="connsiteY29" fmla="*/ 5589814 h 6525985"/>
              <a:gd name="connsiteX30" fmla="*/ 2569029 w 3069772"/>
              <a:gd name="connsiteY30" fmla="*/ 5693228 h 6525985"/>
              <a:gd name="connsiteX31" fmla="*/ 2367643 w 3069772"/>
              <a:gd name="connsiteY31" fmla="*/ 5725885 h 6525985"/>
              <a:gd name="connsiteX32" fmla="*/ 2166257 w 3069772"/>
              <a:gd name="connsiteY32" fmla="*/ 5753100 h 6525985"/>
              <a:gd name="connsiteX33" fmla="*/ 2008415 w 3069772"/>
              <a:gd name="connsiteY33" fmla="*/ 5807528 h 6525985"/>
              <a:gd name="connsiteX34" fmla="*/ 1845129 w 3069772"/>
              <a:gd name="connsiteY34" fmla="*/ 5856514 h 6525985"/>
              <a:gd name="connsiteX35" fmla="*/ 1730829 w 3069772"/>
              <a:gd name="connsiteY35" fmla="*/ 5916385 h 6525985"/>
              <a:gd name="connsiteX36" fmla="*/ 1600200 w 3069772"/>
              <a:gd name="connsiteY36" fmla="*/ 6008914 h 6525985"/>
              <a:gd name="connsiteX37" fmla="*/ 1257300 w 3069772"/>
              <a:gd name="connsiteY37" fmla="*/ 6368143 h 6525985"/>
              <a:gd name="connsiteX38" fmla="*/ 1153887 w 3069772"/>
              <a:gd name="connsiteY38" fmla="*/ 6460671 h 6525985"/>
              <a:gd name="connsiteX39" fmla="*/ 1017814 w 3069772"/>
              <a:gd name="connsiteY39" fmla="*/ 6504214 h 6525985"/>
              <a:gd name="connsiteX40" fmla="*/ 789215 w 3069772"/>
              <a:gd name="connsiteY40" fmla="*/ 6449785 h 6525985"/>
              <a:gd name="connsiteX41" fmla="*/ 598715 w 3069772"/>
              <a:gd name="connsiteY41" fmla="*/ 6433457 h 6525985"/>
              <a:gd name="connsiteX42" fmla="*/ 402771 w 3069772"/>
              <a:gd name="connsiteY42" fmla="*/ 6444343 h 6525985"/>
              <a:gd name="connsiteX43" fmla="*/ 185057 w 3069772"/>
              <a:gd name="connsiteY43" fmla="*/ 6477000 h 6525985"/>
              <a:gd name="connsiteX44" fmla="*/ 0 w 3069772"/>
              <a:gd name="connsiteY44" fmla="*/ 6525985 h 6525985"/>
              <a:gd name="connsiteX0" fmla="*/ 2199594 w 3069772"/>
              <a:gd name="connsiteY0" fmla="*/ 0 h 6525985"/>
              <a:gd name="connsiteX1" fmla="*/ 2087335 w 3069772"/>
              <a:gd name="connsiteY1" fmla="*/ 446312 h 6525985"/>
              <a:gd name="connsiteX2" fmla="*/ 2034947 w 3069772"/>
              <a:gd name="connsiteY2" fmla="*/ 703487 h 6525985"/>
              <a:gd name="connsiteX3" fmla="*/ 2025423 w 3069772"/>
              <a:gd name="connsiteY3" fmla="*/ 951137 h 6525985"/>
              <a:gd name="connsiteX4" fmla="*/ 2058761 w 3069772"/>
              <a:gd name="connsiteY4" fmla="*/ 1127349 h 6525985"/>
              <a:gd name="connsiteX5" fmla="*/ 2206398 w 3069772"/>
              <a:gd name="connsiteY5" fmla="*/ 1374999 h 6525985"/>
              <a:gd name="connsiteX6" fmla="*/ 2282598 w 3069772"/>
              <a:gd name="connsiteY6" fmla="*/ 1546450 h 6525985"/>
              <a:gd name="connsiteX7" fmla="*/ 2292123 w 3069772"/>
              <a:gd name="connsiteY7" fmla="*/ 1732188 h 6525985"/>
              <a:gd name="connsiteX8" fmla="*/ 2277835 w 3069772"/>
              <a:gd name="connsiteY8" fmla="*/ 2017937 h 6525985"/>
              <a:gd name="connsiteX9" fmla="*/ 2468335 w 3069772"/>
              <a:gd name="connsiteY9" fmla="*/ 2251300 h 6525985"/>
              <a:gd name="connsiteX10" fmla="*/ 2725510 w 3069772"/>
              <a:gd name="connsiteY10" fmla="*/ 2379887 h 6525985"/>
              <a:gd name="connsiteX11" fmla="*/ 2892197 w 3069772"/>
              <a:gd name="connsiteY11" fmla="*/ 2556099 h 6525985"/>
              <a:gd name="connsiteX12" fmla="*/ 2896961 w 3069772"/>
              <a:gd name="connsiteY12" fmla="*/ 2751362 h 6525985"/>
              <a:gd name="connsiteX13" fmla="*/ 2839810 w 3069772"/>
              <a:gd name="connsiteY13" fmla="*/ 2979962 h 6525985"/>
              <a:gd name="connsiteX14" fmla="*/ 2820760 w 3069772"/>
              <a:gd name="connsiteY14" fmla="*/ 3156174 h 6525985"/>
              <a:gd name="connsiteX15" fmla="*/ 2825523 w 3069772"/>
              <a:gd name="connsiteY15" fmla="*/ 3341912 h 6525985"/>
              <a:gd name="connsiteX16" fmla="*/ 2830285 w 3069772"/>
              <a:gd name="connsiteY16" fmla="*/ 3489550 h 6525985"/>
              <a:gd name="connsiteX17" fmla="*/ 2820761 w 3069772"/>
              <a:gd name="connsiteY17" fmla="*/ 3637187 h 6525985"/>
              <a:gd name="connsiteX18" fmla="*/ 2819400 w 3069772"/>
              <a:gd name="connsiteY18" fmla="*/ 3820885 h 6525985"/>
              <a:gd name="connsiteX19" fmla="*/ 2841172 w 3069772"/>
              <a:gd name="connsiteY19" fmla="*/ 3995057 h 6525985"/>
              <a:gd name="connsiteX20" fmla="*/ 2868386 w 3069772"/>
              <a:gd name="connsiteY20" fmla="*/ 4180114 h 6525985"/>
              <a:gd name="connsiteX21" fmla="*/ 2901043 w 3069772"/>
              <a:gd name="connsiteY21" fmla="*/ 4278085 h 6525985"/>
              <a:gd name="connsiteX22" fmla="*/ 2971800 w 3069772"/>
              <a:gd name="connsiteY22" fmla="*/ 4403271 h 6525985"/>
              <a:gd name="connsiteX23" fmla="*/ 3031672 w 3069772"/>
              <a:gd name="connsiteY23" fmla="*/ 4572000 h 6525985"/>
              <a:gd name="connsiteX24" fmla="*/ 3069772 w 3069772"/>
              <a:gd name="connsiteY24" fmla="*/ 4729843 h 6525985"/>
              <a:gd name="connsiteX25" fmla="*/ 3053443 w 3069772"/>
              <a:gd name="connsiteY25" fmla="*/ 4844143 h 6525985"/>
              <a:gd name="connsiteX26" fmla="*/ 2950029 w 3069772"/>
              <a:gd name="connsiteY26" fmla="*/ 5230585 h 6525985"/>
              <a:gd name="connsiteX27" fmla="*/ 2906486 w 3069772"/>
              <a:gd name="connsiteY27" fmla="*/ 5399314 h 6525985"/>
              <a:gd name="connsiteX28" fmla="*/ 2813957 w 3069772"/>
              <a:gd name="connsiteY28" fmla="*/ 5508171 h 6525985"/>
              <a:gd name="connsiteX29" fmla="*/ 2721429 w 3069772"/>
              <a:gd name="connsiteY29" fmla="*/ 5589814 h 6525985"/>
              <a:gd name="connsiteX30" fmla="*/ 2569029 w 3069772"/>
              <a:gd name="connsiteY30" fmla="*/ 5693228 h 6525985"/>
              <a:gd name="connsiteX31" fmla="*/ 2367643 w 3069772"/>
              <a:gd name="connsiteY31" fmla="*/ 5725885 h 6525985"/>
              <a:gd name="connsiteX32" fmla="*/ 2166257 w 3069772"/>
              <a:gd name="connsiteY32" fmla="*/ 5753100 h 6525985"/>
              <a:gd name="connsiteX33" fmla="*/ 2008415 w 3069772"/>
              <a:gd name="connsiteY33" fmla="*/ 5807528 h 6525985"/>
              <a:gd name="connsiteX34" fmla="*/ 1845129 w 3069772"/>
              <a:gd name="connsiteY34" fmla="*/ 5856514 h 6525985"/>
              <a:gd name="connsiteX35" fmla="*/ 1730829 w 3069772"/>
              <a:gd name="connsiteY35" fmla="*/ 5916385 h 6525985"/>
              <a:gd name="connsiteX36" fmla="*/ 1600200 w 3069772"/>
              <a:gd name="connsiteY36" fmla="*/ 6008914 h 6525985"/>
              <a:gd name="connsiteX37" fmla="*/ 1257300 w 3069772"/>
              <a:gd name="connsiteY37" fmla="*/ 6368143 h 6525985"/>
              <a:gd name="connsiteX38" fmla="*/ 1153887 w 3069772"/>
              <a:gd name="connsiteY38" fmla="*/ 6460671 h 6525985"/>
              <a:gd name="connsiteX39" fmla="*/ 1017814 w 3069772"/>
              <a:gd name="connsiteY39" fmla="*/ 6504214 h 6525985"/>
              <a:gd name="connsiteX40" fmla="*/ 789215 w 3069772"/>
              <a:gd name="connsiteY40" fmla="*/ 6449785 h 6525985"/>
              <a:gd name="connsiteX41" fmla="*/ 598715 w 3069772"/>
              <a:gd name="connsiteY41" fmla="*/ 6433457 h 6525985"/>
              <a:gd name="connsiteX42" fmla="*/ 402771 w 3069772"/>
              <a:gd name="connsiteY42" fmla="*/ 6444343 h 6525985"/>
              <a:gd name="connsiteX43" fmla="*/ 185057 w 3069772"/>
              <a:gd name="connsiteY43" fmla="*/ 6477000 h 6525985"/>
              <a:gd name="connsiteX44" fmla="*/ 0 w 3069772"/>
              <a:gd name="connsiteY44" fmla="*/ 6525985 h 6525985"/>
              <a:gd name="connsiteX0" fmla="*/ 2199594 w 3069772"/>
              <a:gd name="connsiteY0" fmla="*/ 0 h 6525985"/>
              <a:gd name="connsiteX1" fmla="*/ 2134960 w 3069772"/>
              <a:gd name="connsiteY1" fmla="*/ 222475 h 6525985"/>
              <a:gd name="connsiteX2" fmla="*/ 2087335 w 3069772"/>
              <a:gd name="connsiteY2" fmla="*/ 446312 h 6525985"/>
              <a:gd name="connsiteX3" fmla="*/ 2034947 w 3069772"/>
              <a:gd name="connsiteY3" fmla="*/ 703487 h 6525985"/>
              <a:gd name="connsiteX4" fmla="*/ 2025423 w 3069772"/>
              <a:gd name="connsiteY4" fmla="*/ 951137 h 6525985"/>
              <a:gd name="connsiteX5" fmla="*/ 2058761 w 3069772"/>
              <a:gd name="connsiteY5" fmla="*/ 1127349 h 6525985"/>
              <a:gd name="connsiteX6" fmla="*/ 2206398 w 3069772"/>
              <a:gd name="connsiteY6" fmla="*/ 1374999 h 6525985"/>
              <a:gd name="connsiteX7" fmla="*/ 2282598 w 3069772"/>
              <a:gd name="connsiteY7" fmla="*/ 1546450 h 6525985"/>
              <a:gd name="connsiteX8" fmla="*/ 2292123 w 3069772"/>
              <a:gd name="connsiteY8" fmla="*/ 1732188 h 6525985"/>
              <a:gd name="connsiteX9" fmla="*/ 2277835 w 3069772"/>
              <a:gd name="connsiteY9" fmla="*/ 2017937 h 6525985"/>
              <a:gd name="connsiteX10" fmla="*/ 2468335 w 3069772"/>
              <a:gd name="connsiteY10" fmla="*/ 2251300 h 6525985"/>
              <a:gd name="connsiteX11" fmla="*/ 2725510 w 3069772"/>
              <a:gd name="connsiteY11" fmla="*/ 2379887 h 6525985"/>
              <a:gd name="connsiteX12" fmla="*/ 2892197 w 3069772"/>
              <a:gd name="connsiteY12" fmla="*/ 2556099 h 6525985"/>
              <a:gd name="connsiteX13" fmla="*/ 2896961 w 3069772"/>
              <a:gd name="connsiteY13" fmla="*/ 2751362 h 6525985"/>
              <a:gd name="connsiteX14" fmla="*/ 2839810 w 3069772"/>
              <a:gd name="connsiteY14" fmla="*/ 2979962 h 6525985"/>
              <a:gd name="connsiteX15" fmla="*/ 2820760 w 3069772"/>
              <a:gd name="connsiteY15" fmla="*/ 3156174 h 6525985"/>
              <a:gd name="connsiteX16" fmla="*/ 2825523 w 3069772"/>
              <a:gd name="connsiteY16" fmla="*/ 3341912 h 6525985"/>
              <a:gd name="connsiteX17" fmla="*/ 2830285 w 3069772"/>
              <a:gd name="connsiteY17" fmla="*/ 3489550 h 6525985"/>
              <a:gd name="connsiteX18" fmla="*/ 2820761 w 3069772"/>
              <a:gd name="connsiteY18" fmla="*/ 3637187 h 6525985"/>
              <a:gd name="connsiteX19" fmla="*/ 2819400 w 3069772"/>
              <a:gd name="connsiteY19" fmla="*/ 3820885 h 6525985"/>
              <a:gd name="connsiteX20" fmla="*/ 2841172 w 3069772"/>
              <a:gd name="connsiteY20" fmla="*/ 3995057 h 6525985"/>
              <a:gd name="connsiteX21" fmla="*/ 2868386 w 3069772"/>
              <a:gd name="connsiteY21" fmla="*/ 4180114 h 6525985"/>
              <a:gd name="connsiteX22" fmla="*/ 2901043 w 3069772"/>
              <a:gd name="connsiteY22" fmla="*/ 4278085 h 6525985"/>
              <a:gd name="connsiteX23" fmla="*/ 2971800 w 3069772"/>
              <a:gd name="connsiteY23" fmla="*/ 4403271 h 6525985"/>
              <a:gd name="connsiteX24" fmla="*/ 3031672 w 3069772"/>
              <a:gd name="connsiteY24" fmla="*/ 4572000 h 6525985"/>
              <a:gd name="connsiteX25" fmla="*/ 3069772 w 3069772"/>
              <a:gd name="connsiteY25" fmla="*/ 4729843 h 6525985"/>
              <a:gd name="connsiteX26" fmla="*/ 3053443 w 3069772"/>
              <a:gd name="connsiteY26" fmla="*/ 4844143 h 6525985"/>
              <a:gd name="connsiteX27" fmla="*/ 2950029 w 3069772"/>
              <a:gd name="connsiteY27" fmla="*/ 5230585 h 6525985"/>
              <a:gd name="connsiteX28" fmla="*/ 2906486 w 3069772"/>
              <a:gd name="connsiteY28" fmla="*/ 5399314 h 6525985"/>
              <a:gd name="connsiteX29" fmla="*/ 2813957 w 3069772"/>
              <a:gd name="connsiteY29" fmla="*/ 5508171 h 6525985"/>
              <a:gd name="connsiteX30" fmla="*/ 2721429 w 3069772"/>
              <a:gd name="connsiteY30" fmla="*/ 5589814 h 6525985"/>
              <a:gd name="connsiteX31" fmla="*/ 2569029 w 3069772"/>
              <a:gd name="connsiteY31" fmla="*/ 5693228 h 6525985"/>
              <a:gd name="connsiteX32" fmla="*/ 2367643 w 3069772"/>
              <a:gd name="connsiteY32" fmla="*/ 5725885 h 6525985"/>
              <a:gd name="connsiteX33" fmla="*/ 2166257 w 3069772"/>
              <a:gd name="connsiteY33" fmla="*/ 5753100 h 6525985"/>
              <a:gd name="connsiteX34" fmla="*/ 2008415 w 3069772"/>
              <a:gd name="connsiteY34" fmla="*/ 5807528 h 6525985"/>
              <a:gd name="connsiteX35" fmla="*/ 1845129 w 3069772"/>
              <a:gd name="connsiteY35" fmla="*/ 5856514 h 6525985"/>
              <a:gd name="connsiteX36" fmla="*/ 1730829 w 3069772"/>
              <a:gd name="connsiteY36" fmla="*/ 5916385 h 6525985"/>
              <a:gd name="connsiteX37" fmla="*/ 1600200 w 3069772"/>
              <a:gd name="connsiteY37" fmla="*/ 6008914 h 6525985"/>
              <a:gd name="connsiteX38" fmla="*/ 1257300 w 3069772"/>
              <a:gd name="connsiteY38" fmla="*/ 6368143 h 6525985"/>
              <a:gd name="connsiteX39" fmla="*/ 1153887 w 3069772"/>
              <a:gd name="connsiteY39" fmla="*/ 6460671 h 6525985"/>
              <a:gd name="connsiteX40" fmla="*/ 1017814 w 3069772"/>
              <a:gd name="connsiteY40" fmla="*/ 6504214 h 6525985"/>
              <a:gd name="connsiteX41" fmla="*/ 789215 w 3069772"/>
              <a:gd name="connsiteY41" fmla="*/ 6449785 h 6525985"/>
              <a:gd name="connsiteX42" fmla="*/ 598715 w 3069772"/>
              <a:gd name="connsiteY42" fmla="*/ 6433457 h 6525985"/>
              <a:gd name="connsiteX43" fmla="*/ 402771 w 3069772"/>
              <a:gd name="connsiteY43" fmla="*/ 6444343 h 6525985"/>
              <a:gd name="connsiteX44" fmla="*/ 185057 w 3069772"/>
              <a:gd name="connsiteY44" fmla="*/ 6477000 h 6525985"/>
              <a:gd name="connsiteX45" fmla="*/ 0 w 3069772"/>
              <a:gd name="connsiteY45" fmla="*/ 6525985 h 6525985"/>
              <a:gd name="connsiteX0" fmla="*/ 2199594 w 3069772"/>
              <a:gd name="connsiteY0" fmla="*/ 0 h 6525985"/>
              <a:gd name="connsiteX1" fmla="*/ 2163535 w 3069772"/>
              <a:gd name="connsiteY1" fmla="*/ 251050 h 6525985"/>
              <a:gd name="connsiteX2" fmla="*/ 2087335 w 3069772"/>
              <a:gd name="connsiteY2" fmla="*/ 446312 h 6525985"/>
              <a:gd name="connsiteX3" fmla="*/ 2034947 w 3069772"/>
              <a:gd name="connsiteY3" fmla="*/ 703487 h 6525985"/>
              <a:gd name="connsiteX4" fmla="*/ 2025423 w 3069772"/>
              <a:gd name="connsiteY4" fmla="*/ 951137 h 6525985"/>
              <a:gd name="connsiteX5" fmla="*/ 2058761 w 3069772"/>
              <a:gd name="connsiteY5" fmla="*/ 1127349 h 6525985"/>
              <a:gd name="connsiteX6" fmla="*/ 2206398 w 3069772"/>
              <a:gd name="connsiteY6" fmla="*/ 1374999 h 6525985"/>
              <a:gd name="connsiteX7" fmla="*/ 2282598 w 3069772"/>
              <a:gd name="connsiteY7" fmla="*/ 1546450 h 6525985"/>
              <a:gd name="connsiteX8" fmla="*/ 2292123 w 3069772"/>
              <a:gd name="connsiteY8" fmla="*/ 1732188 h 6525985"/>
              <a:gd name="connsiteX9" fmla="*/ 2277835 w 3069772"/>
              <a:gd name="connsiteY9" fmla="*/ 2017937 h 6525985"/>
              <a:gd name="connsiteX10" fmla="*/ 2468335 w 3069772"/>
              <a:gd name="connsiteY10" fmla="*/ 2251300 h 6525985"/>
              <a:gd name="connsiteX11" fmla="*/ 2725510 w 3069772"/>
              <a:gd name="connsiteY11" fmla="*/ 2379887 h 6525985"/>
              <a:gd name="connsiteX12" fmla="*/ 2892197 w 3069772"/>
              <a:gd name="connsiteY12" fmla="*/ 2556099 h 6525985"/>
              <a:gd name="connsiteX13" fmla="*/ 2896961 w 3069772"/>
              <a:gd name="connsiteY13" fmla="*/ 2751362 h 6525985"/>
              <a:gd name="connsiteX14" fmla="*/ 2839810 w 3069772"/>
              <a:gd name="connsiteY14" fmla="*/ 2979962 h 6525985"/>
              <a:gd name="connsiteX15" fmla="*/ 2820760 w 3069772"/>
              <a:gd name="connsiteY15" fmla="*/ 3156174 h 6525985"/>
              <a:gd name="connsiteX16" fmla="*/ 2825523 w 3069772"/>
              <a:gd name="connsiteY16" fmla="*/ 3341912 h 6525985"/>
              <a:gd name="connsiteX17" fmla="*/ 2830285 w 3069772"/>
              <a:gd name="connsiteY17" fmla="*/ 3489550 h 6525985"/>
              <a:gd name="connsiteX18" fmla="*/ 2820761 w 3069772"/>
              <a:gd name="connsiteY18" fmla="*/ 3637187 h 6525985"/>
              <a:gd name="connsiteX19" fmla="*/ 2819400 w 3069772"/>
              <a:gd name="connsiteY19" fmla="*/ 3820885 h 6525985"/>
              <a:gd name="connsiteX20" fmla="*/ 2841172 w 3069772"/>
              <a:gd name="connsiteY20" fmla="*/ 3995057 h 6525985"/>
              <a:gd name="connsiteX21" fmla="*/ 2868386 w 3069772"/>
              <a:gd name="connsiteY21" fmla="*/ 4180114 h 6525985"/>
              <a:gd name="connsiteX22" fmla="*/ 2901043 w 3069772"/>
              <a:gd name="connsiteY22" fmla="*/ 4278085 h 6525985"/>
              <a:gd name="connsiteX23" fmla="*/ 2971800 w 3069772"/>
              <a:gd name="connsiteY23" fmla="*/ 4403271 h 6525985"/>
              <a:gd name="connsiteX24" fmla="*/ 3031672 w 3069772"/>
              <a:gd name="connsiteY24" fmla="*/ 4572000 h 6525985"/>
              <a:gd name="connsiteX25" fmla="*/ 3069772 w 3069772"/>
              <a:gd name="connsiteY25" fmla="*/ 4729843 h 6525985"/>
              <a:gd name="connsiteX26" fmla="*/ 3053443 w 3069772"/>
              <a:gd name="connsiteY26" fmla="*/ 4844143 h 6525985"/>
              <a:gd name="connsiteX27" fmla="*/ 2950029 w 3069772"/>
              <a:gd name="connsiteY27" fmla="*/ 5230585 h 6525985"/>
              <a:gd name="connsiteX28" fmla="*/ 2906486 w 3069772"/>
              <a:gd name="connsiteY28" fmla="*/ 5399314 h 6525985"/>
              <a:gd name="connsiteX29" fmla="*/ 2813957 w 3069772"/>
              <a:gd name="connsiteY29" fmla="*/ 5508171 h 6525985"/>
              <a:gd name="connsiteX30" fmla="*/ 2721429 w 3069772"/>
              <a:gd name="connsiteY30" fmla="*/ 5589814 h 6525985"/>
              <a:gd name="connsiteX31" fmla="*/ 2569029 w 3069772"/>
              <a:gd name="connsiteY31" fmla="*/ 5693228 h 6525985"/>
              <a:gd name="connsiteX32" fmla="*/ 2367643 w 3069772"/>
              <a:gd name="connsiteY32" fmla="*/ 5725885 h 6525985"/>
              <a:gd name="connsiteX33" fmla="*/ 2166257 w 3069772"/>
              <a:gd name="connsiteY33" fmla="*/ 5753100 h 6525985"/>
              <a:gd name="connsiteX34" fmla="*/ 2008415 w 3069772"/>
              <a:gd name="connsiteY34" fmla="*/ 5807528 h 6525985"/>
              <a:gd name="connsiteX35" fmla="*/ 1845129 w 3069772"/>
              <a:gd name="connsiteY35" fmla="*/ 5856514 h 6525985"/>
              <a:gd name="connsiteX36" fmla="*/ 1730829 w 3069772"/>
              <a:gd name="connsiteY36" fmla="*/ 5916385 h 6525985"/>
              <a:gd name="connsiteX37" fmla="*/ 1600200 w 3069772"/>
              <a:gd name="connsiteY37" fmla="*/ 6008914 h 6525985"/>
              <a:gd name="connsiteX38" fmla="*/ 1257300 w 3069772"/>
              <a:gd name="connsiteY38" fmla="*/ 6368143 h 6525985"/>
              <a:gd name="connsiteX39" fmla="*/ 1153887 w 3069772"/>
              <a:gd name="connsiteY39" fmla="*/ 6460671 h 6525985"/>
              <a:gd name="connsiteX40" fmla="*/ 1017814 w 3069772"/>
              <a:gd name="connsiteY40" fmla="*/ 6504214 h 6525985"/>
              <a:gd name="connsiteX41" fmla="*/ 789215 w 3069772"/>
              <a:gd name="connsiteY41" fmla="*/ 6449785 h 6525985"/>
              <a:gd name="connsiteX42" fmla="*/ 598715 w 3069772"/>
              <a:gd name="connsiteY42" fmla="*/ 6433457 h 6525985"/>
              <a:gd name="connsiteX43" fmla="*/ 402771 w 3069772"/>
              <a:gd name="connsiteY43" fmla="*/ 6444343 h 6525985"/>
              <a:gd name="connsiteX44" fmla="*/ 185057 w 3069772"/>
              <a:gd name="connsiteY44" fmla="*/ 6477000 h 6525985"/>
              <a:gd name="connsiteX45" fmla="*/ 0 w 3069772"/>
              <a:gd name="connsiteY45" fmla="*/ 6525985 h 6525985"/>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917800 h 6492648"/>
              <a:gd name="connsiteX5" fmla="*/ 2058761 w 3069772"/>
              <a:gd name="connsiteY5" fmla="*/ 1094012 h 6492648"/>
              <a:gd name="connsiteX6" fmla="*/ 2206398 w 3069772"/>
              <a:gd name="connsiteY6" fmla="*/ 1341662 h 6492648"/>
              <a:gd name="connsiteX7" fmla="*/ 2282598 w 3069772"/>
              <a:gd name="connsiteY7" fmla="*/ 1513113 h 6492648"/>
              <a:gd name="connsiteX8" fmla="*/ 2292123 w 3069772"/>
              <a:gd name="connsiteY8" fmla="*/ 1698851 h 6492648"/>
              <a:gd name="connsiteX9" fmla="*/ 2277835 w 3069772"/>
              <a:gd name="connsiteY9" fmla="*/ 1984600 h 6492648"/>
              <a:gd name="connsiteX10" fmla="*/ 2468335 w 3069772"/>
              <a:gd name="connsiteY10" fmla="*/ 2217963 h 6492648"/>
              <a:gd name="connsiteX11" fmla="*/ 2725510 w 3069772"/>
              <a:gd name="connsiteY11" fmla="*/ 2346550 h 6492648"/>
              <a:gd name="connsiteX12" fmla="*/ 2892197 w 3069772"/>
              <a:gd name="connsiteY12" fmla="*/ 2522762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917800 h 6492648"/>
              <a:gd name="connsiteX5" fmla="*/ 2058761 w 3069772"/>
              <a:gd name="connsiteY5" fmla="*/ 1094012 h 6492648"/>
              <a:gd name="connsiteX6" fmla="*/ 2206398 w 3069772"/>
              <a:gd name="connsiteY6" fmla="*/ 1341662 h 6492648"/>
              <a:gd name="connsiteX7" fmla="*/ 2282598 w 3069772"/>
              <a:gd name="connsiteY7" fmla="*/ 1513113 h 6492648"/>
              <a:gd name="connsiteX8" fmla="*/ 2292123 w 3069772"/>
              <a:gd name="connsiteY8" fmla="*/ 1698851 h 6492648"/>
              <a:gd name="connsiteX9" fmla="*/ 2277835 w 3069772"/>
              <a:gd name="connsiteY9" fmla="*/ 1984600 h 6492648"/>
              <a:gd name="connsiteX10" fmla="*/ 2468335 w 3069772"/>
              <a:gd name="connsiteY10" fmla="*/ 2217963 h 6492648"/>
              <a:gd name="connsiteX11" fmla="*/ 2725510 w 3069772"/>
              <a:gd name="connsiteY11" fmla="*/ 2346550 h 6492648"/>
              <a:gd name="connsiteX12" fmla="*/ 2892197 w 3069772"/>
              <a:gd name="connsiteY12" fmla="*/ 2522762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917800 h 6492648"/>
              <a:gd name="connsiteX5" fmla="*/ 2058761 w 3069772"/>
              <a:gd name="connsiteY5" fmla="*/ 1079725 h 6492648"/>
              <a:gd name="connsiteX6" fmla="*/ 2206398 w 3069772"/>
              <a:gd name="connsiteY6" fmla="*/ 1341662 h 6492648"/>
              <a:gd name="connsiteX7" fmla="*/ 2282598 w 3069772"/>
              <a:gd name="connsiteY7" fmla="*/ 1513113 h 6492648"/>
              <a:gd name="connsiteX8" fmla="*/ 2292123 w 3069772"/>
              <a:gd name="connsiteY8" fmla="*/ 1698851 h 6492648"/>
              <a:gd name="connsiteX9" fmla="*/ 2277835 w 3069772"/>
              <a:gd name="connsiteY9" fmla="*/ 1984600 h 6492648"/>
              <a:gd name="connsiteX10" fmla="*/ 2468335 w 3069772"/>
              <a:gd name="connsiteY10" fmla="*/ 2217963 h 6492648"/>
              <a:gd name="connsiteX11" fmla="*/ 2725510 w 3069772"/>
              <a:gd name="connsiteY11" fmla="*/ 2346550 h 6492648"/>
              <a:gd name="connsiteX12" fmla="*/ 2892197 w 3069772"/>
              <a:gd name="connsiteY12" fmla="*/ 2522762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917800 h 6492648"/>
              <a:gd name="connsiteX5" fmla="*/ 2058761 w 3069772"/>
              <a:gd name="connsiteY5" fmla="*/ 1079725 h 6492648"/>
              <a:gd name="connsiteX6" fmla="*/ 2206398 w 3069772"/>
              <a:gd name="connsiteY6" fmla="*/ 1341662 h 6492648"/>
              <a:gd name="connsiteX7" fmla="*/ 2282598 w 3069772"/>
              <a:gd name="connsiteY7" fmla="*/ 1513113 h 6492648"/>
              <a:gd name="connsiteX8" fmla="*/ 2292123 w 3069772"/>
              <a:gd name="connsiteY8" fmla="*/ 1698851 h 6492648"/>
              <a:gd name="connsiteX9" fmla="*/ 2277835 w 3069772"/>
              <a:gd name="connsiteY9" fmla="*/ 1984600 h 6492648"/>
              <a:gd name="connsiteX10" fmla="*/ 2468335 w 3069772"/>
              <a:gd name="connsiteY10" fmla="*/ 2217963 h 6492648"/>
              <a:gd name="connsiteX11" fmla="*/ 2725510 w 3069772"/>
              <a:gd name="connsiteY11" fmla="*/ 2346550 h 6492648"/>
              <a:gd name="connsiteX12" fmla="*/ 2892197 w 3069772"/>
              <a:gd name="connsiteY12" fmla="*/ 2522762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917800 h 6492648"/>
              <a:gd name="connsiteX5" fmla="*/ 2058761 w 3069772"/>
              <a:gd name="connsiteY5" fmla="*/ 1079725 h 6492648"/>
              <a:gd name="connsiteX6" fmla="*/ 2206398 w 3069772"/>
              <a:gd name="connsiteY6" fmla="*/ 1341662 h 6492648"/>
              <a:gd name="connsiteX7" fmla="*/ 2282598 w 3069772"/>
              <a:gd name="connsiteY7" fmla="*/ 1513113 h 6492648"/>
              <a:gd name="connsiteX8" fmla="*/ 2292123 w 3069772"/>
              <a:gd name="connsiteY8" fmla="*/ 1698851 h 6492648"/>
              <a:gd name="connsiteX9" fmla="*/ 2277835 w 3069772"/>
              <a:gd name="connsiteY9" fmla="*/ 1984600 h 6492648"/>
              <a:gd name="connsiteX10" fmla="*/ 2468335 w 3069772"/>
              <a:gd name="connsiteY10" fmla="*/ 2217963 h 6492648"/>
              <a:gd name="connsiteX11" fmla="*/ 2725510 w 3069772"/>
              <a:gd name="connsiteY11" fmla="*/ 2346550 h 6492648"/>
              <a:gd name="connsiteX12" fmla="*/ 2892197 w 3069772"/>
              <a:gd name="connsiteY12" fmla="*/ 2522762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917800 h 6492648"/>
              <a:gd name="connsiteX5" fmla="*/ 2058761 w 3069772"/>
              <a:gd name="connsiteY5" fmla="*/ 1079725 h 6492648"/>
              <a:gd name="connsiteX6" fmla="*/ 2206398 w 3069772"/>
              <a:gd name="connsiteY6" fmla="*/ 1341662 h 6492648"/>
              <a:gd name="connsiteX7" fmla="*/ 2282598 w 3069772"/>
              <a:gd name="connsiteY7" fmla="*/ 1513113 h 6492648"/>
              <a:gd name="connsiteX8" fmla="*/ 2292123 w 3069772"/>
              <a:gd name="connsiteY8" fmla="*/ 1698851 h 6492648"/>
              <a:gd name="connsiteX9" fmla="*/ 2277835 w 3069772"/>
              <a:gd name="connsiteY9" fmla="*/ 1984600 h 6492648"/>
              <a:gd name="connsiteX10" fmla="*/ 2468335 w 3069772"/>
              <a:gd name="connsiteY10" fmla="*/ 2217963 h 6492648"/>
              <a:gd name="connsiteX11" fmla="*/ 2725510 w 3069772"/>
              <a:gd name="connsiteY11" fmla="*/ 2346550 h 6492648"/>
              <a:gd name="connsiteX12" fmla="*/ 2892197 w 3069772"/>
              <a:gd name="connsiteY12" fmla="*/ 2522762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917800 h 6492648"/>
              <a:gd name="connsiteX5" fmla="*/ 2063524 w 3069772"/>
              <a:gd name="connsiteY5" fmla="*/ 1094013 h 6492648"/>
              <a:gd name="connsiteX6" fmla="*/ 2206398 w 3069772"/>
              <a:gd name="connsiteY6" fmla="*/ 1341662 h 6492648"/>
              <a:gd name="connsiteX7" fmla="*/ 2282598 w 3069772"/>
              <a:gd name="connsiteY7" fmla="*/ 1513113 h 6492648"/>
              <a:gd name="connsiteX8" fmla="*/ 2292123 w 3069772"/>
              <a:gd name="connsiteY8" fmla="*/ 1698851 h 6492648"/>
              <a:gd name="connsiteX9" fmla="*/ 2277835 w 3069772"/>
              <a:gd name="connsiteY9" fmla="*/ 1984600 h 6492648"/>
              <a:gd name="connsiteX10" fmla="*/ 2468335 w 3069772"/>
              <a:gd name="connsiteY10" fmla="*/ 2217963 h 6492648"/>
              <a:gd name="connsiteX11" fmla="*/ 2725510 w 3069772"/>
              <a:gd name="connsiteY11" fmla="*/ 2346550 h 6492648"/>
              <a:gd name="connsiteX12" fmla="*/ 2892197 w 3069772"/>
              <a:gd name="connsiteY12" fmla="*/ 2522762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870175 h 6492648"/>
              <a:gd name="connsiteX5" fmla="*/ 2063524 w 3069772"/>
              <a:gd name="connsiteY5" fmla="*/ 1094013 h 6492648"/>
              <a:gd name="connsiteX6" fmla="*/ 2206398 w 3069772"/>
              <a:gd name="connsiteY6" fmla="*/ 1341662 h 6492648"/>
              <a:gd name="connsiteX7" fmla="*/ 2282598 w 3069772"/>
              <a:gd name="connsiteY7" fmla="*/ 1513113 h 6492648"/>
              <a:gd name="connsiteX8" fmla="*/ 2292123 w 3069772"/>
              <a:gd name="connsiteY8" fmla="*/ 1698851 h 6492648"/>
              <a:gd name="connsiteX9" fmla="*/ 2277835 w 3069772"/>
              <a:gd name="connsiteY9" fmla="*/ 1984600 h 6492648"/>
              <a:gd name="connsiteX10" fmla="*/ 2468335 w 3069772"/>
              <a:gd name="connsiteY10" fmla="*/ 2217963 h 6492648"/>
              <a:gd name="connsiteX11" fmla="*/ 2725510 w 3069772"/>
              <a:gd name="connsiteY11" fmla="*/ 2346550 h 6492648"/>
              <a:gd name="connsiteX12" fmla="*/ 2892197 w 3069772"/>
              <a:gd name="connsiteY12" fmla="*/ 2522762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870175 h 6492648"/>
              <a:gd name="connsiteX5" fmla="*/ 2063524 w 3069772"/>
              <a:gd name="connsiteY5" fmla="*/ 1094013 h 6492648"/>
              <a:gd name="connsiteX6" fmla="*/ 2206398 w 3069772"/>
              <a:gd name="connsiteY6" fmla="*/ 1341662 h 6492648"/>
              <a:gd name="connsiteX7" fmla="*/ 2282598 w 3069772"/>
              <a:gd name="connsiteY7" fmla="*/ 1513113 h 6492648"/>
              <a:gd name="connsiteX8" fmla="*/ 2292123 w 3069772"/>
              <a:gd name="connsiteY8" fmla="*/ 1698851 h 6492648"/>
              <a:gd name="connsiteX9" fmla="*/ 2277835 w 3069772"/>
              <a:gd name="connsiteY9" fmla="*/ 1984600 h 6492648"/>
              <a:gd name="connsiteX10" fmla="*/ 2468335 w 3069772"/>
              <a:gd name="connsiteY10" fmla="*/ 2217963 h 6492648"/>
              <a:gd name="connsiteX11" fmla="*/ 2725510 w 3069772"/>
              <a:gd name="connsiteY11" fmla="*/ 2346550 h 6492648"/>
              <a:gd name="connsiteX12" fmla="*/ 2892197 w 3069772"/>
              <a:gd name="connsiteY12" fmla="*/ 2522762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870175 h 6492648"/>
              <a:gd name="connsiteX5" fmla="*/ 2063524 w 3069772"/>
              <a:gd name="connsiteY5" fmla="*/ 1094013 h 6492648"/>
              <a:gd name="connsiteX6" fmla="*/ 2206398 w 3069772"/>
              <a:gd name="connsiteY6" fmla="*/ 1341662 h 6492648"/>
              <a:gd name="connsiteX7" fmla="*/ 2277836 w 3069772"/>
              <a:gd name="connsiteY7" fmla="*/ 1513113 h 6492648"/>
              <a:gd name="connsiteX8" fmla="*/ 2292123 w 3069772"/>
              <a:gd name="connsiteY8" fmla="*/ 1698851 h 6492648"/>
              <a:gd name="connsiteX9" fmla="*/ 2277835 w 3069772"/>
              <a:gd name="connsiteY9" fmla="*/ 1984600 h 6492648"/>
              <a:gd name="connsiteX10" fmla="*/ 2468335 w 3069772"/>
              <a:gd name="connsiteY10" fmla="*/ 2217963 h 6492648"/>
              <a:gd name="connsiteX11" fmla="*/ 2725510 w 3069772"/>
              <a:gd name="connsiteY11" fmla="*/ 2346550 h 6492648"/>
              <a:gd name="connsiteX12" fmla="*/ 2892197 w 3069772"/>
              <a:gd name="connsiteY12" fmla="*/ 2522762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870175 h 6492648"/>
              <a:gd name="connsiteX5" fmla="*/ 2063524 w 3069772"/>
              <a:gd name="connsiteY5" fmla="*/ 1094013 h 6492648"/>
              <a:gd name="connsiteX6" fmla="*/ 2206398 w 3069772"/>
              <a:gd name="connsiteY6" fmla="*/ 1341662 h 6492648"/>
              <a:gd name="connsiteX7" fmla="*/ 2277836 w 3069772"/>
              <a:gd name="connsiteY7" fmla="*/ 1513113 h 6492648"/>
              <a:gd name="connsiteX8" fmla="*/ 2292123 w 3069772"/>
              <a:gd name="connsiteY8" fmla="*/ 1698851 h 6492648"/>
              <a:gd name="connsiteX9" fmla="*/ 2277835 w 3069772"/>
              <a:gd name="connsiteY9" fmla="*/ 1984600 h 6492648"/>
              <a:gd name="connsiteX10" fmla="*/ 2468335 w 3069772"/>
              <a:gd name="connsiteY10" fmla="*/ 2217963 h 6492648"/>
              <a:gd name="connsiteX11" fmla="*/ 2725510 w 3069772"/>
              <a:gd name="connsiteY11" fmla="*/ 2346550 h 6492648"/>
              <a:gd name="connsiteX12" fmla="*/ 2892197 w 3069772"/>
              <a:gd name="connsiteY12" fmla="*/ 2522762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870175 h 6492648"/>
              <a:gd name="connsiteX5" fmla="*/ 2063524 w 3069772"/>
              <a:gd name="connsiteY5" fmla="*/ 1094013 h 6492648"/>
              <a:gd name="connsiteX6" fmla="*/ 2206398 w 3069772"/>
              <a:gd name="connsiteY6" fmla="*/ 1341662 h 6492648"/>
              <a:gd name="connsiteX7" fmla="*/ 2277836 w 3069772"/>
              <a:gd name="connsiteY7" fmla="*/ 1513113 h 6492648"/>
              <a:gd name="connsiteX8" fmla="*/ 2292123 w 3069772"/>
              <a:gd name="connsiteY8" fmla="*/ 1698851 h 6492648"/>
              <a:gd name="connsiteX9" fmla="*/ 2277835 w 3069772"/>
              <a:gd name="connsiteY9" fmla="*/ 1984600 h 6492648"/>
              <a:gd name="connsiteX10" fmla="*/ 2468335 w 3069772"/>
              <a:gd name="connsiteY10" fmla="*/ 2217963 h 6492648"/>
              <a:gd name="connsiteX11" fmla="*/ 2725510 w 3069772"/>
              <a:gd name="connsiteY11" fmla="*/ 2346550 h 6492648"/>
              <a:gd name="connsiteX12" fmla="*/ 2892197 w 3069772"/>
              <a:gd name="connsiteY12" fmla="*/ 2522762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870175 h 6492648"/>
              <a:gd name="connsiteX5" fmla="*/ 2063524 w 3069772"/>
              <a:gd name="connsiteY5" fmla="*/ 1094013 h 6492648"/>
              <a:gd name="connsiteX6" fmla="*/ 2206398 w 3069772"/>
              <a:gd name="connsiteY6" fmla="*/ 1341662 h 6492648"/>
              <a:gd name="connsiteX7" fmla="*/ 2277836 w 3069772"/>
              <a:gd name="connsiteY7" fmla="*/ 1513113 h 6492648"/>
              <a:gd name="connsiteX8" fmla="*/ 2292123 w 3069772"/>
              <a:gd name="connsiteY8" fmla="*/ 1698851 h 6492648"/>
              <a:gd name="connsiteX9" fmla="*/ 2277835 w 3069772"/>
              <a:gd name="connsiteY9" fmla="*/ 1984600 h 6492648"/>
              <a:gd name="connsiteX10" fmla="*/ 2468335 w 3069772"/>
              <a:gd name="connsiteY10" fmla="*/ 2217963 h 6492648"/>
              <a:gd name="connsiteX11" fmla="*/ 2725510 w 3069772"/>
              <a:gd name="connsiteY11" fmla="*/ 2346550 h 6492648"/>
              <a:gd name="connsiteX12" fmla="*/ 2892197 w 3069772"/>
              <a:gd name="connsiteY12" fmla="*/ 2522762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870175 h 6492648"/>
              <a:gd name="connsiteX5" fmla="*/ 2063524 w 3069772"/>
              <a:gd name="connsiteY5" fmla="*/ 1094013 h 6492648"/>
              <a:gd name="connsiteX6" fmla="*/ 2206398 w 3069772"/>
              <a:gd name="connsiteY6" fmla="*/ 1341662 h 6492648"/>
              <a:gd name="connsiteX7" fmla="*/ 2277836 w 3069772"/>
              <a:gd name="connsiteY7" fmla="*/ 1513113 h 6492648"/>
              <a:gd name="connsiteX8" fmla="*/ 2292123 w 3069772"/>
              <a:gd name="connsiteY8" fmla="*/ 1698851 h 6492648"/>
              <a:gd name="connsiteX9" fmla="*/ 2277835 w 3069772"/>
              <a:gd name="connsiteY9" fmla="*/ 1984600 h 6492648"/>
              <a:gd name="connsiteX10" fmla="*/ 2468335 w 3069772"/>
              <a:gd name="connsiteY10" fmla="*/ 2217963 h 6492648"/>
              <a:gd name="connsiteX11" fmla="*/ 2725510 w 3069772"/>
              <a:gd name="connsiteY11" fmla="*/ 2346550 h 6492648"/>
              <a:gd name="connsiteX12" fmla="*/ 2892197 w 3069772"/>
              <a:gd name="connsiteY12" fmla="*/ 2522762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870175 h 6492648"/>
              <a:gd name="connsiteX5" fmla="*/ 2063524 w 3069772"/>
              <a:gd name="connsiteY5" fmla="*/ 1094013 h 6492648"/>
              <a:gd name="connsiteX6" fmla="*/ 2206398 w 3069772"/>
              <a:gd name="connsiteY6" fmla="*/ 1341662 h 6492648"/>
              <a:gd name="connsiteX7" fmla="*/ 2277836 w 3069772"/>
              <a:gd name="connsiteY7" fmla="*/ 1513113 h 6492648"/>
              <a:gd name="connsiteX8" fmla="*/ 2292123 w 3069772"/>
              <a:gd name="connsiteY8" fmla="*/ 1698851 h 6492648"/>
              <a:gd name="connsiteX9" fmla="*/ 2277835 w 3069772"/>
              <a:gd name="connsiteY9" fmla="*/ 1984600 h 6492648"/>
              <a:gd name="connsiteX10" fmla="*/ 2477860 w 3069772"/>
              <a:gd name="connsiteY10" fmla="*/ 2217963 h 6492648"/>
              <a:gd name="connsiteX11" fmla="*/ 2725510 w 3069772"/>
              <a:gd name="connsiteY11" fmla="*/ 2346550 h 6492648"/>
              <a:gd name="connsiteX12" fmla="*/ 2892197 w 3069772"/>
              <a:gd name="connsiteY12" fmla="*/ 2522762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870175 h 6492648"/>
              <a:gd name="connsiteX5" fmla="*/ 2063524 w 3069772"/>
              <a:gd name="connsiteY5" fmla="*/ 1094013 h 6492648"/>
              <a:gd name="connsiteX6" fmla="*/ 2206398 w 3069772"/>
              <a:gd name="connsiteY6" fmla="*/ 1341662 h 6492648"/>
              <a:gd name="connsiteX7" fmla="*/ 2277836 w 3069772"/>
              <a:gd name="connsiteY7" fmla="*/ 1513113 h 6492648"/>
              <a:gd name="connsiteX8" fmla="*/ 2292123 w 3069772"/>
              <a:gd name="connsiteY8" fmla="*/ 1698851 h 6492648"/>
              <a:gd name="connsiteX9" fmla="*/ 2277835 w 3069772"/>
              <a:gd name="connsiteY9" fmla="*/ 1984600 h 6492648"/>
              <a:gd name="connsiteX10" fmla="*/ 2477860 w 3069772"/>
              <a:gd name="connsiteY10" fmla="*/ 2217963 h 6492648"/>
              <a:gd name="connsiteX11" fmla="*/ 2725510 w 3069772"/>
              <a:gd name="connsiteY11" fmla="*/ 2346550 h 6492648"/>
              <a:gd name="connsiteX12" fmla="*/ 2892197 w 3069772"/>
              <a:gd name="connsiteY12" fmla="*/ 2522762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870175 h 6492648"/>
              <a:gd name="connsiteX5" fmla="*/ 2063524 w 3069772"/>
              <a:gd name="connsiteY5" fmla="*/ 1094013 h 6492648"/>
              <a:gd name="connsiteX6" fmla="*/ 2206398 w 3069772"/>
              <a:gd name="connsiteY6" fmla="*/ 1341662 h 6492648"/>
              <a:gd name="connsiteX7" fmla="*/ 2277836 w 3069772"/>
              <a:gd name="connsiteY7" fmla="*/ 1513113 h 6492648"/>
              <a:gd name="connsiteX8" fmla="*/ 2292123 w 3069772"/>
              <a:gd name="connsiteY8" fmla="*/ 1698851 h 6492648"/>
              <a:gd name="connsiteX9" fmla="*/ 2277835 w 3069772"/>
              <a:gd name="connsiteY9" fmla="*/ 1984600 h 6492648"/>
              <a:gd name="connsiteX10" fmla="*/ 2477860 w 3069772"/>
              <a:gd name="connsiteY10" fmla="*/ 2217963 h 6492648"/>
              <a:gd name="connsiteX11" fmla="*/ 2725510 w 3069772"/>
              <a:gd name="connsiteY11" fmla="*/ 2346550 h 6492648"/>
              <a:gd name="connsiteX12" fmla="*/ 2892197 w 3069772"/>
              <a:gd name="connsiteY12" fmla="*/ 2522762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870175 h 6492648"/>
              <a:gd name="connsiteX5" fmla="*/ 2063524 w 3069772"/>
              <a:gd name="connsiteY5" fmla="*/ 1094013 h 6492648"/>
              <a:gd name="connsiteX6" fmla="*/ 2206398 w 3069772"/>
              <a:gd name="connsiteY6" fmla="*/ 1341662 h 6492648"/>
              <a:gd name="connsiteX7" fmla="*/ 2277836 w 3069772"/>
              <a:gd name="connsiteY7" fmla="*/ 1513113 h 6492648"/>
              <a:gd name="connsiteX8" fmla="*/ 2292123 w 3069772"/>
              <a:gd name="connsiteY8" fmla="*/ 1698851 h 6492648"/>
              <a:gd name="connsiteX9" fmla="*/ 2277835 w 3069772"/>
              <a:gd name="connsiteY9" fmla="*/ 1984600 h 6492648"/>
              <a:gd name="connsiteX10" fmla="*/ 2477860 w 3069772"/>
              <a:gd name="connsiteY10" fmla="*/ 2217963 h 6492648"/>
              <a:gd name="connsiteX11" fmla="*/ 2715985 w 3069772"/>
              <a:gd name="connsiteY11" fmla="*/ 2351313 h 6492648"/>
              <a:gd name="connsiteX12" fmla="*/ 2892197 w 3069772"/>
              <a:gd name="connsiteY12" fmla="*/ 2522762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870175 h 6492648"/>
              <a:gd name="connsiteX5" fmla="*/ 2063524 w 3069772"/>
              <a:gd name="connsiteY5" fmla="*/ 1094013 h 6492648"/>
              <a:gd name="connsiteX6" fmla="*/ 2206398 w 3069772"/>
              <a:gd name="connsiteY6" fmla="*/ 1341662 h 6492648"/>
              <a:gd name="connsiteX7" fmla="*/ 2277836 w 3069772"/>
              <a:gd name="connsiteY7" fmla="*/ 1513113 h 6492648"/>
              <a:gd name="connsiteX8" fmla="*/ 2292123 w 3069772"/>
              <a:gd name="connsiteY8" fmla="*/ 1698851 h 6492648"/>
              <a:gd name="connsiteX9" fmla="*/ 2277835 w 3069772"/>
              <a:gd name="connsiteY9" fmla="*/ 1984600 h 6492648"/>
              <a:gd name="connsiteX10" fmla="*/ 2477860 w 3069772"/>
              <a:gd name="connsiteY10" fmla="*/ 2217963 h 6492648"/>
              <a:gd name="connsiteX11" fmla="*/ 2715985 w 3069772"/>
              <a:gd name="connsiteY11" fmla="*/ 2351313 h 6492648"/>
              <a:gd name="connsiteX12" fmla="*/ 2892197 w 3069772"/>
              <a:gd name="connsiteY12" fmla="*/ 2522762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870175 h 6492648"/>
              <a:gd name="connsiteX5" fmla="*/ 2063524 w 3069772"/>
              <a:gd name="connsiteY5" fmla="*/ 1094013 h 6492648"/>
              <a:gd name="connsiteX6" fmla="*/ 2206398 w 3069772"/>
              <a:gd name="connsiteY6" fmla="*/ 1341662 h 6492648"/>
              <a:gd name="connsiteX7" fmla="*/ 2277836 w 3069772"/>
              <a:gd name="connsiteY7" fmla="*/ 1513113 h 6492648"/>
              <a:gd name="connsiteX8" fmla="*/ 2292123 w 3069772"/>
              <a:gd name="connsiteY8" fmla="*/ 1698851 h 6492648"/>
              <a:gd name="connsiteX9" fmla="*/ 2277835 w 3069772"/>
              <a:gd name="connsiteY9" fmla="*/ 1984600 h 6492648"/>
              <a:gd name="connsiteX10" fmla="*/ 2477860 w 3069772"/>
              <a:gd name="connsiteY10" fmla="*/ 2217963 h 6492648"/>
              <a:gd name="connsiteX11" fmla="*/ 2715985 w 3069772"/>
              <a:gd name="connsiteY11" fmla="*/ 2351313 h 6492648"/>
              <a:gd name="connsiteX12" fmla="*/ 2892197 w 3069772"/>
              <a:gd name="connsiteY12" fmla="*/ 2522762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870175 h 6492648"/>
              <a:gd name="connsiteX5" fmla="*/ 2063524 w 3069772"/>
              <a:gd name="connsiteY5" fmla="*/ 1094013 h 6492648"/>
              <a:gd name="connsiteX6" fmla="*/ 2206398 w 3069772"/>
              <a:gd name="connsiteY6" fmla="*/ 1341662 h 6492648"/>
              <a:gd name="connsiteX7" fmla="*/ 2277836 w 3069772"/>
              <a:gd name="connsiteY7" fmla="*/ 1513113 h 6492648"/>
              <a:gd name="connsiteX8" fmla="*/ 2292123 w 3069772"/>
              <a:gd name="connsiteY8" fmla="*/ 1698851 h 6492648"/>
              <a:gd name="connsiteX9" fmla="*/ 2277835 w 3069772"/>
              <a:gd name="connsiteY9" fmla="*/ 1984600 h 6492648"/>
              <a:gd name="connsiteX10" fmla="*/ 2477860 w 3069772"/>
              <a:gd name="connsiteY10" fmla="*/ 2217963 h 6492648"/>
              <a:gd name="connsiteX11" fmla="*/ 2715985 w 3069772"/>
              <a:gd name="connsiteY11" fmla="*/ 2351313 h 6492648"/>
              <a:gd name="connsiteX12" fmla="*/ 2892197 w 3069772"/>
              <a:gd name="connsiteY12" fmla="*/ 2522762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870175 h 6492648"/>
              <a:gd name="connsiteX5" fmla="*/ 2063524 w 3069772"/>
              <a:gd name="connsiteY5" fmla="*/ 1094013 h 6492648"/>
              <a:gd name="connsiteX6" fmla="*/ 2206398 w 3069772"/>
              <a:gd name="connsiteY6" fmla="*/ 1341662 h 6492648"/>
              <a:gd name="connsiteX7" fmla="*/ 2277836 w 3069772"/>
              <a:gd name="connsiteY7" fmla="*/ 1513113 h 6492648"/>
              <a:gd name="connsiteX8" fmla="*/ 2292123 w 3069772"/>
              <a:gd name="connsiteY8" fmla="*/ 1698851 h 6492648"/>
              <a:gd name="connsiteX9" fmla="*/ 2277835 w 3069772"/>
              <a:gd name="connsiteY9" fmla="*/ 1984600 h 6492648"/>
              <a:gd name="connsiteX10" fmla="*/ 2477860 w 3069772"/>
              <a:gd name="connsiteY10" fmla="*/ 2217963 h 6492648"/>
              <a:gd name="connsiteX11" fmla="*/ 2715985 w 3069772"/>
              <a:gd name="connsiteY11" fmla="*/ 2351313 h 6492648"/>
              <a:gd name="connsiteX12" fmla="*/ 2873147 w 3069772"/>
              <a:gd name="connsiteY12" fmla="*/ 2513237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870175 h 6492648"/>
              <a:gd name="connsiteX5" fmla="*/ 2063524 w 3069772"/>
              <a:gd name="connsiteY5" fmla="*/ 1094013 h 6492648"/>
              <a:gd name="connsiteX6" fmla="*/ 2206398 w 3069772"/>
              <a:gd name="connsiteY6" fmla="*/ 1341662 h 6492648"/>
              <a:gd name="connsiteX7" fmla="*/ 2277836 w 3069772"/>
              <a:gd name="connsiteY7" fmla="*/ 1513113 h 6492648"/>
              <a:gd name="connsiteX8" fmla="*/ 2292123 w 3069772"/>
              <a:gd name="connsiteY8" fmla="*/ 1698851 h 6492648"/>
              <a:gd name="connsiteX9" fmla="*/ 2277835 w 3069772"/>
              <a:gd name="connsiteY9" fmla="*/ 1984600 h 6492648"/>
              <a:gd name="connsiteX10" fmla="*/ 2477860 w 3069772"/>
              <a:gd name="connsiteY10" fmla="*/ 2217963 h 6492648"/>
              <a:gd name="connsiteX11" fmla="*/ 2715985 w 3069772"/>
              <a:gd name="connsiteY11" fmla="*/ 2351313 h 6492648"/>
              <a:gd name="connsiteX12" fmla="*/ 2873147 w 3069772"/>
              <a:gd name="connsiteY12" fmla="*/ 2513237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870175 h 6492648"/>
              <a:gd name="connsiteX5" fmla="*/ 2063524 w 3069772"/>
              <a:gd name="connsiteY5" fmla="*/ 1094013 h 6492648"/>
              <a:gd name="connsiteX6" fmla="*/ 2206398 w 3069772"/>
              <a:gd name="connsiteY6" fmla="*/ 1341662 h 6492648"/>
              <a:gd name="connsiteX7" fmla="*/ 2277836 w 3069772"/>
              <a:gd name="connsiteY7" fmla="*/ 1513113 h 6492648"/>
              <a:gd name="connsiteX8" fmla="*/ 2292123 w 3069772"/>
              <a:gd name="connsiteY8" fmla="*/ 1698851 h 6492648"/>
              <a:gd name="connsiteX9" fmla="*/ 2277835 w 3069772"/>
              <a:gd name="connsiteY9" fmla="*/ 1984600 h 6492648"/>
              <a:gd name="connsiteX10" fmla="*/ 2477860 w 3069772"/>
              <a:gd name="connsiteY10" fmla="*/ 2217963 h 6492648"/>
              <a:gd name="connsiteX11" fmla="*/ 2715985 w 3069772"/>
              <a:gd name="connsiteY11" fmla="*/ 2351313 h 6492648"/>
              <a:gd name="connsiteX12" fmla="*/ 2873147 w 3069772"/>
              <a:gd name="connsiteY12" fmla="*/ 2513237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 name="connsiteX0" fmla="*/ 2209119 w 3069772"/>
              <a:gd name="connsiteY0" fmla="*/ 0 h 6492648"/>
              <a:gd name="connsiteX1" fmla="*/ 2163535 w 3069772"/>
              <a:gd name="connsiteY1" fmla="*/ 217713 h 6492648"/>
              <a:gd name="connsiteX2" fmla="*/ 2087335 w 3069772"/>
              <a:gd name="connsiteY2" fmla="*/ 412975 h 6492648"/>
              <a:gd name="connsiteX3" fmla="*/ 2034947 w 3069772"/>
              <a:gd name="connsiteY3" fmla="*/ 670150 h 6492648"/>
              <a:gd name="connsiteX4" fmla="*/ 2025423 w 3069772"/>
              <a:gd name="connsiteY4" fmla="*/ 870175 h 6492648"/>
              <a:gd name="connsiteX5" fmla="*/ 2063524 w 3069772"/>
              <a:gd name="connsiteY5" fmla="*/ 1094013 h 6492648"/>
              <a:gd name="connsiteX6" fmla="*/ 2206398 w 3069772"/>
              <a:gd name="connsiteY6" fmla="*/ 1341662 h 6492648"/>
              <a:gd name="connsiteX7" fmla="*/ 2277836 w 3069772"/>
              <a:gd name="connsiteY7" fmla="*/ 1513113 h 6492648"/>
              <a:gd name="connsiteX8" fmla="*/ 2292123 w 3069772"/>
              <a:gd name="connsiteY8" fmla="*/ 1698851 h 6492648"/>
              <a:gd name="connsiteX9" fmla="*/ 2277835 w 3069772"/>
              <a:gd name="connsiteY9" fmla="*/ 1984600 h 6492648"/>
              <a:gd name="connsiteX10" fmla="*/ 2477860 w 3069772"/>
              <a:gd name="connsiteY10" fmla="*/ 2217963 h 6492648"/>
              <a:gd name="connsiteX11" fmla="*/ 2715985 w 3069772"/>
              <a:gd name="connsiteY11" fmla="*/ 2351313 h 6492648"/>
              <a:gd name="connsiteX12" fmla="*/ 2873147 w 3069772"/>
              <a:gd name="connsiteY12" fmla="*/ 2513237 h 6492648"/>
              <a:gd name="connsiteX13" fmla="*/ 2896961 w 3069772"/>
              <a:gd name="connsiteY13" fmla="*/ 2718025 h 6492648"/>
              <a:gd name="connsiteX14" fmla="*/ 2839810 w 3069772"/>
              <a:gd name="connsiteY14" fmla="*/ 2946625 h 6492648"/>
              <a:gd name="connsiteX15" fmla="*/ 2820760 w 3069772"/>
              <a:gd name="connsiteY15" fmla="*/ 3122837 h 6492648"/>
              <a:gd name="connsiteX16" fmla="*/ 2825523 w 3069772"/>
              <a:gd name="connsiteY16" fmla="*/ 3308575 h 6492648"/>
              <a:gd name="connsiteX17" fmla="*/ 2830285 w 3069772"/>
              <a:gd name="connsiteY17" fmla="*/ 3456213 h 6492648"/>
              <a:gd name="connsiteX18" fmla="*/ 2820761 w 3069772"/>
              <a:gd name="connsiteY18" fmla="*/ 3603850 h 6492648"/>
              <a:gd name="connsiteX19" fmla="*/ 2819400 w 3069772"/>
              <a:gd name="connsiteY19" fmla="*/ 3787548 h 6492648"/>
              <a:gd name="connsiteX20" fmla="*/ 2841172 w 3069772"/>
              <a:gd name="connsiteY20" fmla="*/ 3961720 h 6492648"/>
              <a:gd name="connsiteX21" fmla="*/ 2868386 w 3069772"/>
              <a:gd name="connsiteY21" fmla="*/ 4146777 h 6492648"/>
              <a:gd name="connsiteX22" fmla="*/ 2901043 w 3069772"/>
              <a:gd name="connsiteY22" fmla="*/ 4244748 h 6492648"/>
              <a:gd name="connsiteX23" fmla="*/ 2971800 w 3069772"/>
              <a:gd name="connsiteY23" fmla="*/ 4369934 h 6492648"/>
              <a:gd name="connsiteX24" fmla="*/ 3031672 w 3069772"/>
              <a:gd name="connsiteY24" fmla="*/ 4538663 h 6492648"/>
              <a:gd name="connsiteX25" fmla="*/ 3069772 w 3069772"/>
              <a:gd name="connsiteY25" fmla="*/ 4696506 h 6492648"/>
              <a:gd name="connsiteX26" fmla="*/ 3053443 w 3069772"/>
              <a:gd name="connsiteY26" fmla="*/ 4810806 h 6492648"/>
              <a:gd name="connsiteX27" fmla="*/ 2950029 w 3069772"/>
              <a:gd name="connsiteY27" fmla="*/ 5197248 h 6492648"/>
              <a:gd name="connsiteX28" fmla="*/ 2906486 w 3069772"/>
              <a:gd name="connsiteY28" fmla="*/ 5365977 h 6492648"/>
              <a:gd name="connsiteX29" fmla="*/ 2813957 w 3069772"/>
              <a:gd name="connsiteY29" fmla="*/ 5474834 h 6492648"/>
              <a:gd name="connsiteX30" fmla="*/ 2721429 w 3069772"/>
              <a:gd name="connsiteY30" fmla="*/ 5556477 h 6492648"/>
              <a:gd name="connsiteX31" fmla="*/ 2569029 w 3069772"/>
              <a:gd name="connsiteY31" fmla="*/ 5659891 h 6492648"/>
              <a:gd name="connsiteX32" fmla="*/ 2367643 w 3069772"/>
              <a:gd name="connsiteY32" fmla="*/ 5692548 h 6492648"/>
              <a:gd name="connsiteX33" fmla="*/ 2166257 w 3069772"/>
              <a:gd name="connsiteY33" fmla="*/ 5719763 h 6492648"/>
              <a:gd name="connsiteX34" fmla="*/ 2008415 w 3069772"/>
              <a:gd name="connsiteY34" fmla="*/ 5774191 h 6492648"/>
              <a:gd name="connsiteX35" fmla="*/ 1845129 w 3069772"/>
              <a:gd name="connsiteY35" fmla="*/ 5823177 h 6492648"/>
              <a:gd name="connsiteX36" fmla="*/ 1730829 w 3069772"/>
              <a:gd name="connsiteY36" fmla="*/ 5883048 h 6492648"/>
              <a:gd name="connsiteX37" fmla="*/ 1600200 w 3069772"/>
              <a:gd name="connsiteY37" fmla="*/ 5975577 h 6492648"/>
              <a:gd name="connsiteX38" fmla="*/ 1257300 w 3069772"/>
              <a:gd name="connsiteY38" fmla="*/ 6334806 h 6492648"/>
              <a:gd name="connsiteX39" fmla="*/ 1153887 w 3069772"/>
              <a:gd name="connsiteY39" fmla="*/ 6427334 h 6492648"/>
              <a:gd name="connsiteX40" fmla="*/ 1017814 w 3069772"/>
              <a:gd name="connsiteY40" fmla="*/ 6470877 h 6492648"/>
              <a:gd name="connsiteX41" fmla="*/ 789215 w 3069772"/>
              <a:gd name="connsiteY41" fmla="*/ 6416448 h 6492648"/>
              <a:gd name="connsiteX42" fmla="*/ 598715 w 3069772"/>
              <a:gd name="connsiteY42" fmla="*/ 6400120 h 6492648"/>
              <a:gd name="connsiteX43" fmla="*/ 402771 w 3069772"/>
              <a:gd name="connsiteY43" fmla="*/ 6411006 h 6492648"/>
              <a:gd name="connsiteX44" fmla="*/ 185057 w 3069772"/>
              <a:gd name="connsiteY44" fmla="*/ 6443663 h 6492648"/>
              <a:gd name="connsiteX45" fmla="*/ 0 w 3069772"/>
              <a:gd name="connsiteY45" fmla="*/ 6492648 h 649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69772" h="6492648">
                <a:moveTo>
                  <a:pt x="2209119" y="0"/>
                </a:moveTo>
                <a:lnTo>
                  <a:pt x="2163535" y="217713"/>
                </a:lnTo>
                <a:cubicBezTo>
                  <a:pt x="2143238" y="286542"/>
                  <a:pt x="2108766" y="337569"/>
                  <a:pt x="2087335" y="412975"/>
                </a:cubicBezTo>
                <a:cubicBezTo>
                  <a:pt x="2065904" y="488381"/>
                  <a:pt x="2045266" y="586013"/>
                  <a:pt x="2034947" y="670150"/>
                </a:cubicBezTo>
                <a:cubicBezTo>
                  <a:pt x="2031772" y="752700"/>
                  <a:pt x="2020660" y="799531"/>
                  <a:pt x="2025423" y="870175"/>
                </a:cubicBezTo>
                <a:cubicBezTo>
                  <a:pt x="2030186" y="940819"/>
                  <a:pt x="2033362" y="1015432"/>
                  <a:pt x="2063524" y="1094013"/>
                </a:cubicBezTo>
                <a:cubicBezTo>
                  <a:pt x="2093686" y="1172594"/>
                  <a:pt x="2169092" y="1269431"/>
                  <a:pt x="2206398" y="1341662"/>
                </a:cubicBezTo>
                <a:cubicBezTo>
                  <a:pt x="2230211" y="1398812"/>
                  <a:pt x="2257198" y="1441675"/>
                  <a:pt x="2277836" y="1513113"/>
                </a:cubicBezTo>
                <a:cubicBezTo>
                  <a:pt x="2298474" y="1584551"/>
                  <a:pt x="2292917" y="1620270"/>
                  <a:pt x="2292123" y="1698851"/>
                </a:cubicBezTo>
                <a:cubicBezTo>
                  <a:pt x="2287360" y="1794101"/>
                  <a:pt x="2246879" y="1898081"/>
                  <a:pt x="2277835" y="1984600"/>
                </a:cubicBezTo>
                <a:cubicBezTo>
                  <a:pt x="2308791" y="2071119"/>
                  <a:pt x="2403248" y="2157638"/>
                  <a:pt x="2477860" y="2217963"/>
                </a:cubicBezTo>
                <a:cubicBezTo>
                  <a:pt x="2560410" y="2260825"/>
                  <a:pt x="2650104" y="2302101"/>
                  <a:pt x="2715985" y="2351313"/>
                </a:cubicBezTo>
                <a:cubicBezTo>
                  <a:pt x="2781866" y="2400525"/>
                  <a:pt x="2852509" y="2443387"/>
                  <a:pt x="2873147" y="2513237"/>
                </a:cubicBezTo>
                <a:cubicBezTo>
                  <a:pt x="2893785" y="2583087"/>
                  <a:pt x="2916011" y="2641825"/>
                  <a:pt x="2896961" y="2718025"/>
                </a:cubicBezTo>
                <a:lnTo>
                  <a:pt x="2839810" y="2946625"/>
                </a:lnTo>
                <a:cubicBezTo>
                  <a:pt x="2820760" y="3022825"/>
                  <a:pt x="2823141" y="3062512"/>
                  <a:pt x="2820760" y="3122837"/>
                </a:cubicBezTo>
                <a:cubicBezTo>
                  <a:pt x="2818379" y="3183162"/>
                  <a:pt x="2823936" y="3253012"/>
                  <a:pt x="2825523" y="3308575"/>
                </a:cubicBezTo>
                <a:lnTo>
                  <a:pt x="2830285" y="3456213"/>
                </a:lnTo>
                <a:lnTo>
                  <a:pt x="2820761" y="3603850"/>
                </a:lnTo>
                <a:cubicBezTo>
                  <a:pt x="2820307" y="3665083"/>
                  <a:pt x="2819854" y="3726315"/>
                  <a:pt x="2819400" y="3787548"/>
                </a:cubicBezTo>
                <a:lnTo>
                  <a:pt x="2841172" y="3961720"/>
                </a:lnTo>
                <a:lnTo>
                  <a:pt x="2868386" y="4146777"/>
                </a:lnTo>
                <a:lnTo>
                  <a:pt x="2901043" y="4244748"/>
                </a:lnTo>
                <a:lnTo>
                  <a:pt x="2971800" y="4369934"/>
                </a:lnTo>
                <a:lnTo>
                  <a:pt x="3031672" y="4538663"/>
                </a:lnTo>
                <a:lnTo>
                  <a:pt x="3069772" y="4696506"/>
                </a:lnTo>
                <a:lnTo>
                  <a:pt x="3053443" y="4810806"/>
                </a:lnTo>
                <a:lnTo>
                  <a:pt x="2950029" y="5197248"/>
                </a:lnTo>
                <a:lnTo>
                  <a:pt x="2906486" y="5365977"/>
                </a:lnTo>
                <a:lnTo>
                  <a:pt x="2813957" y="5474834"/>
                </a:lnTo>
                <a:lnTo>
                  <a:pt x="2721429" y="5556477"/>
                </a:lnTo>
                <a:lnTo>
                  <a:pt x="2569029" y="5659891"/>
                </a:lnTo>
                <a:lnTo>
                  <a:pt x="2367643" y="5692548"/>
                </a:lnTo>
                <a:lnTo>
                  <a:pt x="2166257" y="5719763"/>
                </a:lnTo>
                <a:lnTo>
                  <a:pt x="2008415" y="5774191"/>
                </a:lnTo>
                <a:lnTo>
                  <a:pt x="1845129" y="5823177"/>
                </a:lnTo>
                <a:lnTo>
                  <a:pt x="1730829" y="5883048"/>
                </a:lnTo>
                <a:lnTo>
                  <a:pt x="1600200" y="5975577"/>
                </a:lnTo>
                <a:lnTo>
                  <a:pt x="1257300" y="6334806"/>
                </a:lnTo>
                <a:lnTo>
                  <a:pt x="1153887" y="6427334"/>
                </a:lnTo>
                <a:lnTo>
                  <a:pt x="1017814" y="6470877"/>
                </a:lnTo>
                <a:lnTo>
                  <a:pt x="789215" y="6416448"/>
                </a:lnTo>
                <a:lnTo>
                  <a:pt x="598715" y="6400120"/>
                </a:lnTo>
                <a:lnTo>
                  <a:pt x="402771" y="6411006"/>
                </a:lnTo>
                <a:lnTo>
                  <a:pt x="185057" y="6443663"/>
                </a:lnTo>
                <a:lnTo>
                  <a:pt x="0" y="6492648"/>
                </a:lnTo>
              </a:path>
            </a:pathLst>
          </a:custGeom>
          <a:noFill/>
          <a:ln w="254000" cap="rnd">
            <a:solidFill>
              <a:srgbClr val="F77F08">
                <a:alpha val="4980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7916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A0090-5771-9EF5-7BE8-5D75C5F75DA1}"/>
              </a:ext>
            </a:extLst>
          </p:cNvPr>
          <p:cNvSpPr>
            <a:spLocks noGrp="1"/>
          </p:cNvSpPr>
          <p:nvPr>
            <p:ph type="title"/>
          </p:nvPr>
        </p:nvSpPr>
        <p:spPr>
          <a:xfrm>
            <a:off x="838200" y="425926"/>
            <a:ext cx="10515600" cy="711835"/>
          </a:xfrm>
        </p:spPr>
        <p:txBody>
          <a:bodyPr>
            <a:normAutofit/>
          </a:bodyPr>
          <a:lstStyle/>
          <a:p>
            <a:r>
              <a:rPr lang="en-US">
                <a:solidFill>
                  <a:srgbClr val="FFFFFF"/>
                </a:solidFill>
                <a:latin typeface="Arial Black"/>
              </a:rPr>
              <a:t>WHAT WE'RE BUILDING NOW</a:t>
            </a:r>
            <a:endParaRPr lang="en-US"/>
          </a:p>
        </p:txBody>
      </p:sp>
      <p:sp>
        <p:nvSpPr>
          <p:cNvPr id="3" name="Content Placeholder 2">
            <a:extLst>
              <a:ext uri="{FF2B5EF4-FFF2-40B4-BE49-F238E27FC236}">
                <a16:creationId xmlns:a16="http://schemas.microsoft.com/office/drawing/2014/main" id="{A4521A0D-8DF2-8D81-FB4D-5437DA1E7FF4}"/>
              </a:ext>
            </a:extLst>
          </p:cNvPr>
          <p:cNvSpPr>
            <a:spLocks noGrp="1"/>
          </p:cNvSpPr>
          <p:nvPr>
            <p:ph idx="1"/>
          </p:nvPr>
        </p:nvSpPr>
        <p:spPr>
          <a:xfrm>
            <a:off x="774033" y="1692275"/>
            <a:ext cx="5648612" cy="4846637"/>
          </a:xfrm>
        </p:spPr>
        <p:txBody>
          <a:bodyPr>
            <a:normAutofit/>
          </a:bodyPr>
          <a:lstStyle/>
          <a:p>
            <a:pPr marL="0" indent="0">
              <a:buNone/>
            </a:pPr>
            <a:r>
              <a:rPr lang="en-US" b="1">
                <a:solidFill>
                  <a:srgbClr val="29A9E1"/>
                </a:solidFill>
              </a:rPr>
              <a:t>New Companion Bridge and One Mile of Approaches</a:t>
            </a:r>
          </a:p>
          <a:p>
            <a:r>
              <a:rPr lang="en-US"/>
              <a:t>Two-tier, independent deck cable-stayed bridge carrying five lanes of northbound (upper level) and southbound (lower level) interstate traffic</a:t>
            </a:r>
          </a:p>
          <a:p>
            <a:pPr lvl="1"/>
            <a:r>
              <a:rPr lang="en-US" sz="1800"/>
              <a:t>Existing Brent Spence Bridge will carry local traffic</a:t>
            </a:r>
          </a:p>
          <a:p>
            <a:pPr lvl="0"/>
            <a:r>
              <a:rPr lang="en-US"/>
              <a:t>One-mile approach to the new bridge in Ohio and in Kentucky</a:t>
            </a:r>
          </a:p>
          <a:p>
            <a:r>
              <a:rPr lang="en-US"/>
              <a:t>Constructing a C-D roadway system between West 12th Street/Martin Luther King (MLK) Jr. Boulevard in Kentucky to Linn Street in Ohio</a:t>
            </a:r>
          </a:p>
          <a:p>
            <a:r>
              <a:rPr lang="en-US"/>
              <a:t>Extending frontage roads connecting Pike Street to West 4th Street and West 5th in Kentucky</a:t>
            </a:r>
          </a:p>
          <a:p>
            <a:r>
              <a:rPr lang="en-US"/>
              <a:t>New pedestrian and bicycle paths and aesthetic improvements for walkable, urban connectivity</a:t>
            </a:r>
          </a:p>
        </p:txBody>
      </p:sp>
      <p:sp>
        <p:nvSpPr>
          <p:cNvPr id="4" name="Slide Number Placeholder 3">
            <a:extLst>
              <a:ext uri="{FF2B5EF4-FFF2-40B4-BE49-F238E27FC236}">
                <a16:creationId xmlns:a16="http://schemas.microsoft.com/office/drawing/2014/main" id="{9726B7AB-481D-24D7-EBC4-D11A95AEA63A}"/>
              </a:ext>
            </a:extLst>
          </p:cNvPr>
          <p:cNvSpPr>
            <a:spLocks noGrp="1"/>
          </p:cNvSpPr>
          <p:nvPr>
            <p:ph type="sldNum" sz="quarter" idx="12"/>
          </p:nvPr>
        </p:nvSpPr>
        <p:spPr>
          <a:xfrm>
            <a:off x="6086956" y="6356350"/>
            <a:ext cx="574675" cy="365125"/>
          </a:xfrm>
        </p:spPr>
        <p:txBody>
          <a:bodyPr/>
          <a:lstStyle/>
          <a:p>
            <a:fld id="{62EB98DD-AED7-CB4E-A308-5E99D971A9B7}" type="slidenum">
              <a:rPr lang="en-US" smtClean="0"/>
              <a:pPr/>
              <a:t>10</a:t>
            </a:fld>
            <a:endParaRPr lang="en-US"/>
          </a:p>
        </p:txBody>
      </p:sp>
      <p:sp>
        <p:nvSpPr>
          <p:cNvPr id="27" name="Rectangle 26">
            <a:extLst>
              <a:ext uri="{FF2B5EF4-FFF2-40B4-BE49-F238E27FC236}">
                <a16:creationId xmlns:a16="http://schemas.microsoft.com/office/drawing/2014/main" id="{42E41221-96E4-89B8-88A2-53C9F96AC226}"/>
              </a:ext>
            </a:extLst>
          </p:cNvPr>
          <p:cNvSpPr/>
          <p:nvPr/>
        </p:nvSpPr>
        <p:spPr>
          <a:xfrm>
            <a:off x="6686058" y="2868427"/>
            <a:ext cx="1490472" cy="1216152"/>
          </a:xfrm>
          <a:prstGeom prst="rect">
            <a:avLst/>
          </a:prstGeom>
          <a:solidFill>
            <a:srgbClr val="29A9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6E67902-77B8-7EFD-3C31-AFE34C4AFED3}"/>
              </a:ext>
            </a:extLst>
          </p:cNvPr>
          <p:cNvSpPr/>
          <p:nvPr/>
        </p:nvSpPr>
        <p:spPr>
          <a:xfrm>
            <a:off x="6686058" y="1566344"/>
            <a:ext cx="1490472" cy="121615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FCEFA6B5-AB70-3F38-8CB7-8C3EE65521DD}"/>
              </a:ext>
            </a:extLst>
          </p:cNvPr>
          <p:cNvSpPr txBox="1"/>
          <p:nvPr/>
        </p:nvSpPr>
        <p:spPr>
          <a:xfrm>
            <a:off x="6894943" y="1626227"/>
            <a:ext cx="1072702" cy="837152"/>
          </a:xfrm>
          <a:prstGeom prst="rect">
            <a:avLst/>
          </a:prstGeom>
          <a:noFill/>
        </p:spPr>
        <p:txBody>
          <a:bodyPr wrap="square" lIns="0" tIns="0" rIns="0" bIns="0" anchor="t">
            <a:spAutoFit/>
          </a:bodyPr>
          <a:lstStyle/>
          <a:p>
            <a:pPr marL="0" marR="0" lvl="0" indent="0" algn="ctr" defTabSz="457200" rtl="0" eaLnBrk="1" fontAlgn="auto" latinLnBrk="0" hangingPunct="1">
              <a:lnSpc>
                <a:spcPct val="85000"/>
              </a:lnSpc>
              <a:spcBef>
                <a:spcPts val="0"/>
              </a:spcBef>
              <a:spcAft>
                <a:spcPts val="0"/>
              </a:spcAft>
              <a:buClrTx/>
              <a:buSzTx/>
              <a:buFontTx/>
              <a:buNone/>
              <a:tabLst/>
              <a:defRPr/>
            </a:pPr>
            <a:r>
              <a:rPr kumimoji="0" lang="en-US" sz="3200" b="1" i="0" u="none" strike="noStrike" kern="1200" cap="none" spc="0" normalizeH="0" baseline="0" noProof="0">
                <a:ln>
                  <a:noFill/>
                </a:ln>
                <a:solidFill>
                  <a:schemeClr val="bg1"/>
                </a:solidFill>
                <a:effectLst/>
                <a:uLnTx/>
                <a:uFillTx/>
                <a:latin typeface="Arial"/>
                <a:cs typeface="Arial"/>
              </a:rPr>
              <a:t>2.25</a:t>
            </a:r>
            <a:r>
              <a:rPr kumimoji="0" sz="3200" b="1" i="0" u="none" strike="noStrike" kern="1200" cap="none" spc="0" normalizeH="0" baseline="0" noProof="0">
                <a:ln>
                  <a:noFill/>
                </a:ln>
                <a:solidFill>
                  <a:schemeClr val="bg1"/>
                </a:solidFill>
                <a:effectLst/>
                <a:uLnTx/>
                <a:uFillTx/>
                <a:latin typeface="Arial"/>
                <a:cs typeface="Arial"/>
              </a:rPr>
              <a:t> miles</a:t>
            </a:r>
            <a:r>
              <a:rPr kumimoji="0" lang="en-US" sz="3200" b="1" i="0" u="none" strike="noStrike" kern="1200" cap="none" spc="0" normalizeH="0" baseline="0" noProof="0">
                <a:ln>
                  <a:noFill/>
                </a:ln>
                <a:solidFill>
                  <a:schemeClr val="bg1"/>
                </a:solidFill>
                <a:effectLst/>
                <a:uLnTx/>
                <a:uFillTx/>
                <a:latin typeface="Arial"/>
                <a:cs typeface="Arial"/>
              </a:rPr>
              <a:t> </a:t>
            </a:r>
            <a:endParaRPr lang="en-US" sz="3200" b="1" i="0" u="none" strike="noStrike" kern="1200" cap="none" spc="0" normalizeH="0" baseline="0" noProof="0">
              <a:ln>
                <a:noFill/>
              </a:ln>
              <a:solidFill>
                <a:schemeClr val="bg1"/>
              </a:solidFill>
              <a:effectLst/>
              <a:uLnTx/>
              <a:uFillTx/>
              <a:latin typeface="Arial"/>
              <a:cs typeface="Arial"/>
            </a:endParaRPr>
          </a:p>
        </p:txBody>
      </p:sp>
      <p:sp>
        <p:nvSpPr>
          <p:cNvPr id="30" name="TextBox 29">
            <a:extLst>
              <a:ext uri="{FF2B5EF4-FFF2-40B4-BE49-F238E27FC236}">
                <a16:creationId xmlns:a16="http://schemas.microsoft.com/office/drawing/2014/main" id="{8FCBC44B-0874-F3C7-7CFF-AD330A6F1FC9}"/>
              </a:ext>
            </a:extLst>
          </p:cNvPr>
          <p:cNvSpPr txBox="1"/>
          <p:nvPr/>
        </p:nvSpPr>
        <p:spPr>
          <a:xfrm>
            <a:off x="6684122" y="2359238"/>
            <a:ext cx="1494345" cy="298800"/>
          </a:xfrm>
          <a:prstGeom prst="rect">
            <a:avLst/>
          </a:prstGeom>
          <a:noFill/>
        </p:spPr>
        <p:txBody>
          <a:bodyPr wrap="squar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71"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Kentucky +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71"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Companion Bridge + Ohio</a:t>
            </a:r>
            <a:endParaRPr kumimoji="0" sz="755"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hlinkClick r:id="rId3" tooltip="BSB_Final_PMP_v1.3_BSMT">
                <a:extLst>
                  <a:ext uri="{A12FA001-AC4F-418D-AE19-62706E023703}">
                    <ahyp:hlinkClr xmlns:ahyp="http://schemas.microsoft.com/office/drawing/2018/hyperlinkcolor" val="tx"/>
                  </a:ext>
                </a:extLst>
              </a:hlinkClick>
            </a:endParaRPr>
          </a:p>
        </p:txBody>
      </p:sp>
      <p:sp>
        <p:nvSpPr>
          <p:cNvPr id="31" name="TextBox 30">
            <a:extLst>
              <a:ext uri="{FF2B5EF4-FFF2-40B4-BE49-F238E27FC236}">
                <a16:creationId xmlns:a16="http://schemas.microsoft.com/office/drawing/2014/main" id="{4CAC201A-CB98-BABF-8D7B-AB141BFED499}"/>
              </a:ext>
            </a:extLst>
          </p:cNvPr>
          <p:cNvSpPr txBox="1"/>
          <p:nvPr/>
        </p:nvSpPr>
        <p:spPr>
          <a:xfrm>
            <a:off x="6867912" y="2865355"/>
            <a:ext cx="1126764" cy="837152"/>
          </a:xfrm>
          <a:prstGeom prst="rect">
            <a:avLst/>
          </a:prstGeom>
          <a:noFill/>
        </p:spPr>
        <p:txBody>
          <a:bodyPr wrap="square" lIns="0" tIns="0" rIns="0" bIns="0" anchor="t">
            <a:spAutoFit/>
          </a:body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US" sz="3200" b="1">
                <a:solidFill>
                  <a:schemeClr val="bg1"/>
                </a:solidFill>
                <a:latin typeface="Arial"/>
                <a:cs typeface="Arial"/>
              </a:rPr>
              <a:t>2026-2033</a:t>
            </a:r>
            <a:endParaRPr lang="en-US" sz="3200" b="1" i="0" u="none" strike="noStrike" kern="1200" cap="none" spc="0" normalizeH="0" baseline="0" noProof="0">
              <a:ln>
                <a:noFill/>
              </a:ln>
              <a:solidFill>
                <a:schemeClr val="bg1"/>
              </a:solidFill>
              <a:effectLst/>
              <a:uLnTx/>
              <a:uFillTx/>
              <a:latin typeface="Arial"/>
              <a:cs typeface="Arial"/>
            </a:endParaRPr>
          </a:p>
        </p:txBody>
      </p:sp>
      <p:sp>
        <p:nvSpPr>
          <p:cNvPr id="32" name="TextBox 31">
            <a:extLst>
              <a:ext uri="{FF2B5EF4-FFF2-40B4-BE49-F238E27FC236}">
                <a16:creationId xmlns:a16="http://schemas.microsoft.com/office/drawing/2014/main" id="{9B444454-A4FD-EC48-0C02-DFA0A491FCDB}"/>
              </a:ext>
            </a:extLst>
          </p:cNvPr>
          <p:cNvSpPr txBox="1"/>
          <p:nvPr/>
        </p:nvSpPr>
        <p:spPr>
          <a:xfrm>
            <a:off x="6806467" y="3679121"/>
            <a:ext cx="1249654" cy="303288"/>
          </a:xfrm>
          <a:prstGeom prst="rect">
            <a:avLst/>
          </a:prstGeom>
          <a:noFill/>
        </p:spPr>
        <p:txBody>
          <a:bodyPr wrap="square" lIns="0" tIns="0" rIns="0" bIns="0">
            <a:spAutoFit/>
          </a:bodyPr>
          <a:lstStyle/>
          <a:p>
            <a:pPr lvl="0" algn="ctr" defTabSz="457200">
              <a:defRPr/>
            </a:pPr>
            <a:r>
              <a:rPr lang="en-US" sz="1000">
                <a:solidFill>
                  <a:schemeClr val="bg1"/>
                </a:solidFill>
                <a:latin typeface="Arial" panose="020B0604020202020204" pitchFamily="34" charset="0"/>
                <a:cs typeface="Arial" panose="020B0604020202020204" pitchFamily="34" charset="0"/>
              </a:rPr>
              <a:t>Current</a:t>
            </a:r>
            <a:r>
              <a:rPr lang="en-US" sz="971">
                <a:solidFill>
                  <a:schemeClr val="bg1"/>
                </a:solidFill>
                <a:latin typeface="Arial" panose="020B0604020202020204" pitchFamily="34" charset="0"/>
                <a:cs typeface="Arial" panose="020B0604020202020204" pitchFamily="34" charset="0"/>
              </a:rPr>
              <a:t> Phase Construction Timeline</a:t>
            </a:r>
            <a:endParaRPr lang="en-US" sz="755">
              <a:solidFill>
                <a:schemeClr val="bg1"/>
              </a:solidFill>
              <a:latin typeface="Arial" panose="020B0604020202020204" pitchFamily="34" charset="0"/>
              <a:cs typeface="Arial" panose="020B0604020202020204" pitchFamily="34" charset="0"/>
              <a:hlinkClick r:id="rId3" tooltip="BSB_Final_PMP_v1.3_BSMT">
                <a:extLst>
                  <a:ext uri="{A12FA001-AC4F-418D-AE19-62706E023703}">
                    <ahyp:hlinkClr xmlns:ahyp="http://schemas.microsoft.com/office/drawing/2018/hyperlinkcolor" val="tx"/>
                  </a:ext>
                </a:extLst>
              </a:hlinkClick>
            </a:endParaRPr>
          </a:p>
        </p:txBody>
      </p:sp>
      <p:sp>
        <p:nvSpPr>
          <p:cNvPr id="33" name="Rectangle 32">
            <a:extLst>
              <a:ext uri="{FF2B5EF4-FFF2-40B4-BE49-F238E27FC236}">
                <a16:creationId xmlns:a16="http://schemas.microsoft.com/office/drawing/2014/main" id="{C6DFC86F-8A97-317C-A0C8-7D8294C91A6D}"/>
              </a:ext>
            </a:extLst>
          </p:cNvPr>
          <p:cNvSpPr/>
          <p:nvPr/>
        </p:nvSpPr>
        <p:spPr>
          <a:xfrm>
            <a:off x="6686058" y="4170510"/>
            <a:ext cx="1490472" cy="1216152"/>
          </a:xfrm>
          <a:prstGeom prst="rect">
            <a:avLst/>
          </a:prstGeom>
          <a:solidFill>
            <a:srgbClr val="005D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1F5CF5D8-CD8D-9C3D-7CE2-1A575F812C63}"/>
              </a:ext>
            </a:extLst>
          </p:cNvPr>
          <p:cNvSpPr txBox="1"/>
          <p:nvPr/>
        </p:nvSpPr>
        <p:spPr>
          <a:xfrm>
            <a:off x="6894943" y="4295494"/>
            <a:ext cx="1072702" cy="732508"/>
          </a:xfrm>
          <a:prstGeom prst="rect">
            <a:avLst/>
          </a:prstGeom>
          <a:noFill/>
        </p:spPr>
        <p:txBody>
          <a:bodyPr wrap="square" lIns="0" tIns="0" rIns="0" bIns="0" anchor="t">
            <a:spAutoFit/>
          </a:body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US" sz="2800" b="1">
                <a:solidFill>
                  <a:schemeClr val="bg1"/>
                </a:solidFill>
                <a:latin typeface="Arial"/>
                <a:cs typeface="Arial"/>
              </a:rPr>
              <a:t>90</a:t>
            </a:r>
            <a:r>
              <a:rPr kumimoji="0" lang="en-US" sz="2800" b="1" i="0" u="none" strike="noStrike" kern="1200" cap="none" spc="0" normalizeH="0" baseline="0" noProof="0">
                <a:ln>
                  <a:noFill/>
                </a:ln>
                <a:solidFill>
                  <a:schemeClr val="bg1"/>
                </a:solidFill>
                <a:effectLst/>
                <a:uLnTx/>
                <a:uFillTx/>
                <a:latin typeface="Arial"/>
                <a:cs typeface="Arial"/>
              </a:rPr>
              <a:t>+ firms</a:t>
            </a:r>
            <a:endParaRPr lang="en-US" sz="2800" b="1" i="0" u="none" strike="noStrike" kern="1200" cap="none" spc="0" normalizeH="0" baseline="0" noProof="0">
              <a:ln>
                <a:noFill/>
              </a:ln>
              <a:solidFill>
                <a:schemeClr val="bg1"/>
              </a:solidFill>
              <a:effectLst/>
              <a:uLnTx/>
              <a:uFillTx/>
              <a:latin typeface="Arial"/>
              <a:cs typeface="Arial"/>
            </a:endParaRPr>
          </a:p>
        </p:txBody>
      </p:sp>
      <p:sp>
        <p:nvSpPr>
          <p:cNvPr id="35" name="TextBox 34">
            <a:extLst>
              <a:ext uri="{FF2B5EF4-FFF2-40B4-BE49-F238E27FC236}">
                <a16:creationId xmlns:a16="http://schemas.microsoft.com/office/drawing/2014/main" id="{1D483808-73B3-A327-7925-E2318A86C816}"/>
              </a:ext>
            </a:extLst>
          </p:cNvPr>
          <p:cNvSpPr txBox="1"/>
          <p:nvPr/>
        </p:nvSpPr>
        <p:spPr>
          <a:xfrm>
            <a:off x="6715563" y="4952954"/>
            <a:ext cx="1431462" cy="298800"/>
          </a:xfrm>
          <a:prstGeom prst="rect">
            <a:avLst/>
          </a:prstGeom>
          <a:noFill/>
        </p:spPr>
        <p:txBody>
          <a:bodyPr wrap="squar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71"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Design, Construction</a:t>
            </a:r>
            <a:r>
              <a:rPr lang="en-US" sz="971">
                <a:solidFill>
                  <a:schemeClr val="bg1"/>
                </a:solidFill>
                <a:latin typeface="Arial" panose="020B0604020202020204" pitchFamily="34" charset="0"/>
                <a:cs typeface="Arial" panose="020B0604020202020204" pitchFamily="34" charset="0"/>
              </a:rPr>
              <a:t> </a:t>
            </a:r>
            <a:r>
              <a:rPr kumimoji="0" lang="en-US" sz="971"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&amp; Utility Work</a:t>
            </a:r>
            <a:endParaRPr kumimoji="0" sz="755"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hlinkClick r:id="rId3" tooltip="BSB_Final_PMP_v1.3_BSMT">
                <a:extLst>
                  <a:ext uri="{A12FA001-AC4F-418D-AE19-62706E023703}">
                    <ahyp:hlinkClr xmlns:ahyp="http://schemas.microsoft.com/office/drawing/2018/hyperlinkcolor" val="tx"/>
                  </a:ext>
                </a:extLst>
              </a:hlinkClick>
            </a:endParaRPr>
          </a:p>
        </p:txBody>
      </p:sp>
      <p:sp>
        <p:nvSpPr>
          <p:cNvPr id="36" name="Rectangle 35">
            <a:extLst>
              <a:ext uri="{FF2B5EF4-FFF2-40B4-BE49-F238E27FC236}">
                <a16:creationId xmlns:a16="http://schemas.microsoft.com/office/drawing/2014/main" id="{45EDC1D7-0691-1DD0-4C1B-B1A32BEE2A29}"/>
              </a:ext>
            </a:extLst>
          </p:cNvPr>
          <p:cNvSpPr/>
          <p:nvPr/>
        </p:nvSpPr>
        <p:spPr>
          <a:xfrm>
            <a:off x="6686058" y="5472592"/>
            <a:ext cx="1490472" cy="1216152"/>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37" name="TextBox 36">
            <a:extLst>
              <a:ext uri="{FF2B5EF4-FFF2-40B4-BE49-F238E27FC236}">
                <a16:creationId xmlns:a16="http://schemas.microsoft.com/office/drawing/2014/main" id="{F87ECD85-5700-9A6D-8381-877C4F118C5F}"/>
              </a:ext>
            </a:extLst>
          </p:cNvPr>
          <p:cNvSpPr txBox="1"/>
          <p:nvPr/>
        </p:nvSpPr>
        <p:spPr>
          <a:xfrm>
            <a:off x="6781371" y="5744572"/>
            <a:ext cx="1299847" cy="392415"/>
          </a:xfrm>
          <a:prstGeom prst="rect">
            <a:avLst/>
          </a:prstGeom>
          <a:noFill/>
        </p:spPr>
        <p:txBody>
          <a:bodyPr wrap="square" lIns="0" tIns="0" rIns="0" bIns="0" anchor="t">
            <a:spAutoFit/>
          </a:body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US" sz="3000" b="1">
                <a:solidFill>
                  <a:schemeClr val="bg1"/>
                </a:solidFill>
                <a:latin typeface="Arial"/>
                <a:cs typeface="Arial"/>
              </a:rPr>
              <a:t>$4.05B</a:t>
            </a:r>
            <a:endParaRPr lang="en-US" sz="3000" b="1" i="0" u="none" strike="noStrike" kern="1200" cap="none" spc="0" normalizeH="0" baseline="0" noProof="0">
              <a:ln>
                <a:noFill/>
              </a:ln>
              <a:solidFill>
                <a:schemeClr val="bg1"/>
              </a:solidFill>
              <a:effectLst/>
              <a:uLnTx/>
              <a:uFillTx/>
              <a:latin typeface="Arial"/>
              <a:cs typeface="Arial"/>
            </a:endParaRPr>
          </a:p>
        </p:txBody>
      </p:sp>
      <p:sp>
        <p:nvSpPr>
          <p:cNvPr id="38" name="TextBox 37">
            <a:extLst>
              <a:ext uri="{FF2B5EF4-FFF2-40B4-BE49-F238E27FC236}">
                <a16:creationId xmlns:a16="http://schemas.microsoft.com/office/drawing/2014/main" id="{8235F2E5-43B4-7394-4E5A-E44669043D9D}"/>
              </a:ext>
            </a:extLst>
          </p:cNvPr>
          <p:cNvSpPr txBox="1"/>
          <p:nvPr/>
        </p:nvSpPr>
        <p:spPr>
          <a:xfrm>
            <a:off x="6710485" y="6191567"/>
            <a:ext cx="1441618" cy="298800"/>
          </a:xfrm>
          <a:prstGeom prst="rect">
            <a:avLst/>
          </a:prstGeom>
          <a:noFill/>
        </p:spPr>
        <p:txBody>
          <a:bodyPr wrap="square" lIns="0" tIns="0" rIns="0" bIns="0">
            <a:spAutoFit/>
          </a:bodyPr>
          <a:lstStyle/>
          <a:p>
            <a:pPr lvl="0" algn="ctr" defTabSz="457200">
              <a:defRPr/>
            </a:pPr>
            <a:r>
              <a:rPr lang="en-US" sz="971">
                <a:solidFill>
                  <a:schemeClr val="bg1"/>
                </a:solidFill>
                <a:latin typeface="Arial" panose="020B0604020202020204" pitchFamily="34" charset="0"/>
                <a:cs typeface="Arial" panose="020B0604020202020204" pitchFamily="34" charset="0"/>
              </a:rPr>
              <a:t>Cost of First Construction Phase</a:t>
            </a:r>
            <a:endParaRPr lang="en-US" sz="755">
              <a:solidFill>
                <a:schemeClr val="bg1"/>
              </a:solidFill>
              <a:latin typeface="Arial" panose="020B0604020202020204" pitchFamily="34" charset="0"/>
              <a:cs typeface="Arial" panose="020B0604020202020204" pitchFamily="34" charset="0"/>
              <a:hlinkClick r:id="rId3" tooltip="BSB_Final_PMP_v1.3_BSMT">
                <a:extLst>
                  <a:ext uri="{A12FA001-AC4F-418D-AE19-62706E023703}">
                    <ahyp:hlinkClr xmlns:ahyp="http://schemas.microsoft.com/office/drawing/2018/hyperlinkcolor" val="tx"/>
                  </a:ext>
                </a:extLst>
              </a:hlinkClick>
            </a:endParaRPr>
          </a:p>
        </p:txBody>
      </p:sp>
      <p:pic>
        <p:nvPicPr>
          <p:cNvPr id="40" name="Picture 39" descr="A map of a highway&#10;&#10;Description automatically generated">
            <a:extLst>
              <a:ext uri="{FF2B5EF4-FFF2-40B4-BE49-F238E27FC236}">
                <a16:creationId xmlns:a16="http://schemas.microsoft.com/office/drawing/2014/main" id="{C3D1A624-BF2E-85F5-C7E5-1F7C3531873E}"/>
              </a:ext>
            </a:extLst>
          </p:cNvPr>
          <p:cNvPicPr>
            <a:picLocks noChangeAspect="1"/>
          </p:cNvPicPr>
          <p:nvPr/>
        </p:nvPicPr>
        <p:blipFill>
          <a:blip r:embed="rId4"/>
          <a:stretch>
            <a:fillRect/>
          </a:stretch>
        </p:blipFill>
        <p:spPr>
          <a:xfrm>
            <a:off x="8375622" y="4724"/>
            <a:ext cx="3824139" cy="6858000"/>
          </a:xfrm>
          <a:prstGeom prst="rect">
            <a:avLst/>
          </a:prstGeom>
        </p:spPr>
      </p:pic>
      <p:cxnSp>
        <p:nvCxnSpPr>
          <p:cNvPr id="15" name="Straight Connector 14">
            <a:extLst>
              <a:ext uri="{FF2B5EF4-FFF2-40B4-BE49-F238E27FC236}">
                <a16:creationId xmlns:a16="http://schemas.microsoft.com/office/drawing/2014/main" id="{23D3A59B-9688-4EEB-10DE-793997CC599A}"/>
              </a:ext>
            </a:extLst>
          </p:cNvPr>
          <p:cNvCxnSpPr>
            <a:cxnSpLocks/>
          </p:cNvCxnSpPr>
          <p:nvPr/>
        </p:nvCxnSpPr>
        <p:spPr>
          <a:xfrm>
            <a:off x="8375622" y="0"/>
            <a:ext cx="0" cy="6858000"/>
          </a:xfrm>
          <a:prstGeom prst="line">
            <a:avLst/>
          </a:prstGeom>
          <a:ln w="2222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9934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8CA90-9940-BE51-D2FB-9975EEDEF2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63AD91-CE94-D66C-27CA-28F075CD7DE0}"/>
              </a:ext>
            </a:extLst>
          </p:cNvPr>
          <p:cNvSpPr>
            <a:spLocks noGrp="1"/>
          </p:cNvSpPr>
          <p:nvPr>
            <p:ph type="title"/>
          </p:nvPr>
        </p:nvSpPr>
        <p:spPr/>
        <p:txBody>
          <a:bodyPr/>
          <a:lstStyle/>
          <a:p>
            <a:r>
              <a:rPr lang="en-US" spc="265">
                <a:latin typeface="Arial Black" panose="020B0A04020102020204" pitchFamily="34" charset="0"/>
              </a:rPr>
              <a:t>PROJECT</a:t>
            </a:r>
            <a:r>
              <a:rPr lang="en-US">
                <a:latin typeface="Arial Black" panose="020B0A04020102020204" pitchFamily="34" charset="0"/>
              </a:rPr>
              <a:t> TEAM</a:t>
            </a:r>
            <a:endParaRPr lang="en-US"/>
          </a:p>
        </p:txBody>
      </p:sp>
      <p:sp>
        <p:nvSpPr>
          <p:cNvPr id="5" name="TextBox 4">
            <a:extLst>
              <a:ext uri="{FF2B5EF4-FFF2-40B4-BE49-F238E27FC236}">
                <a16:creationId xmlns:a16="http://schemas.microsoft.com/office/drawing/2014/main" id="{D3BB3465-24E1-BD67-89EE-518D89025461}"/>
              </a:ext>
            </a:extLst>
          </p:cNvPr>
          <p:cNvSpPr txBox="1"/>
          <p:nvPr/>
        </p:nvSpPr>
        <p:spPr>
          <a:xfrm>
            <a:off x="0" y="2449302"/>
            <a:ext cx="12192000" cy="461665"/>
          </a:xfrm>
          <a:prstGeom prst="rect">
            <a:avLst/>
          </a:prstGeom>
          <a:noFill/>
        </p:spPr>
        <p:txBody>
          <a:bodyPr wrap="square" rtlCol="0">
            <a:spAutoFit/>
          </a:bodyPr>
          <a:lstStyle/>
          <a:p>
            <a:pPr algn="ctr"/>
            <a:r>
              <a:rPr lang="en-US" sz="2400" b="1"/>
              <a:t>Bi-State Management Team</a:t>
            </a:r>
          </a:p>
        </p:txBody>
      </p:sp>
      <p:sp>
        <p:nvSpPr>
          <p:cNvPr id="7" name="TextBox 6">
            <a:extLst>
              <a:ext uri="{FF2B5EF4-FFF2-40B4-BE49-F238E27FC236}">
                <a16:creationId xmlns:a16="http://schemas.microsoft.com/office/drawing/2014/main" id="{06B14806-A298-7E89-8363-9412E03C1767}"/>
              </a:ext>
            </a:extLst>
          </p:cNvPr>
          <p:cNvSpPr txBox="1"/>
          <p:nvPr/>
        </p:nvSpPr>
        <p:spPr>
          <a:xfrm>
            <a:off x="342900" y="3764096"/>
            <a:ext cx="2209800" cy="784830"/>
          </a:xfrm>
          <a:prstGeom prst="rect">
            <a:avLst/>
          </a:prstGeom>
          <a:noFill/>
        </p:spPr>
        <p:txBody>
          <a:bodyPr wrap="square" rtlCol="0">
            <a:spAutoFit/>
          </a:bodyPr>
          <a:lstStyle/>
          <a:p>
            <a:pPr algn="ctr"/>
            <a:r>
              <a:rPr lang="en-US" sz="1500" b="1"/>
              <a:t>Design Build</a:t>
            </a:r>
          </a:p>
          <a:p>
            <a:pPr algn="ctr"/>
            <a:r>
              <a:rPr lang="en-US" sz="1500" b="1"/>
              <a:t>Team</a:t>
            </a:r>
          </a:p>
          <a:p>
            <a:pPr algn="ctr"/>
            <a:r>
              <a:rPr lang="en-US" sz="1500" b="1"/>
              <a:t>(DBT)</a:t>
            </a:r>
          </a:p>
        </p:txBody>
      </p:sp>
      <p:sp>
        <p:nvSpPr>
          <p:cNvPr id="9" name="TextBox 8">
            <a:extLst>
              <a:ext uri="{FF2B5EF4-FFF2-40B4-BE49-F238E27FC236}">
                <a16:creationId xmlns:a16="http://schemas.microsoft.com/office/drawing/2014/main" id="{8C027B10-0DF5-F1D2-5970-409BFC41E1D1}"/>
              </a:ext>
            </a:extLst>
          </p:cNvPr>
          <p:cNvSpPr txBox="1"/>
          <p:nvPr/>
        </p:nvSpPr>
        <p:spPr>
          <a:xfrm>
            <a:off x="242316" y="5719166"/>
            <a:ext cx="2410968" cy="323165"/>
          </a:xfrm>
          <a:prstGeom prst="rect">
            <a:avLst/>
          </a:prstGeom>
          <a:noFill/>
        </p:spPr>
        <p:txBody>
          <a:bodyPr wrap="square" rtlCol="0">
            <a:spAutoFit/>
          </a:bodyPr>
          <a:lstStyle/>
          <a:p>
            <a:pPr algn="ctr"/>
            <a:r>
              <a:rPr lang="en-US" sz="1500" b="1"/>
              <a:t>Lead Designer</a:t>
            </a:r>
          </a:p>
        </p:txBody>
      </p:sp>
      <p:sp>
        <p:nvSpPr>
          <p:cNvPr id="11" name="TextBox 10">
            <a:extLst>
              <a:ext uri="{FF2B5EF4-FFF2-40B4-BE49-F238E27FC236}">
                <a16:creationId xmlns:a16="http://schemas.microsoft.com/office/drawing/2014/main" id="{2C56A555-B92C-E275-7C9E-2F174F7EDB52}"/>
              </a:ext>
            </a:extLst>
          </p:cNvPr>
          <p:cNvSpPr txBox="1"/>
          <p:nvPr/>
        </p:nvSpPr>
        <p:spPr>
          <a:xfrm>
            <a:off x="2113483" y="3764096"/>
            <a:ext cx="2359152" cy="1015663"/>
          </a:xfrm>
          <a:prstGeom prst="rect">
            <a:avLst/>
          </a:prstGeom>
          <a:noFill/>
        </p:spPr>
        <p:txBody>
          <a:bodyPr wrap="square" rtlCol="0">
            <a:spAutoFit/>
          </a:bodyPr>
          <a:lstStyle/>
          <a:p>
            <a:pPr algn="ctr"/>
            <a:r>
              <a:rPr lang="en-US" sz="1500" b="1"/>
              <a:t>Construction </a:t>
            </a:r>
          </a:p>
          <a:p>
            <a:pPr algn="ctr"/>
            <a:r>
              <a:rPr lang="en-US" sz="1500" b="1"/>
              <a:t>Engineering </a:t>
            </a:r>
          </a:p>
          <a:p>
            <a:pPr algn="ctr"/>
            <a:r>
              <a:rPr lang="en-US" sz="1500" b="1"/>
              <a:t>&amp; Inspection</a:t>
            </a:r>
          </a:p>
          <a:p>
            <a:pPr algn="ctr"/>
            <a:r>
              <a:rPr lang="en-US" sz="1500" b="1"/>
              <a:t>(CEI)</a:t>
            </a:r>
          </a:p>
        </p:txBody>
      </p:sp>
      <p:sp>
        <p:nvSpPr>
          <p:cNvPr id="13" name="TextBox 12">
            <a:extLst>
              <a:ext uri="{FF2B5EF4-FFF2-40B4-BE49-F238E27FC236}">
                <a16:creationId xmlns:a16="http://schemas.microsoft.com/office/drawing/2014/main" id="{69B7AD44-6E87-D9A6-8583-59BBCBA2E4E7}"/>
              </a:ext>
            </a:extLst>
          </p:cNvPr>
          <p:cNvSpPr txBox="1"/>
          <p:nvPr/>
        </p:nvSpPr>
        <p:spPr>
          <a:xfrm>
            <a:off x="4033418" y="3764096"/>
            <a:ext cx="2359152" cy="784830"/>
          </a:xfrm>
          <a:prstGeom prst="rect">
            <a:avLst/>
          </a:prstGeom>
          <a:noFill/>
        </p:spPr>
        <p:txBody>
          <a:bodyPr wrap="square" rtlCol="0">
            <a:spAutoFit/>
          </a:bodyPr>
          <a:lstStyle/>
          <a:p>
            <a:pPr algn="ctr"/>
            <a:r>
              <a:rPr lang="en-US" sz="1500" b="1"/>
              <a:t>State Cost </a:t>
            </a:r>
          </a:p>
          <a:p>
            <a:pPr algn="ctr"/>
            <a:r>
              <a:rPr lang="en-US" sz="1500" b="1"/>
              <a:t>Estimator</a:t>
            </a:r>
          </a:p>
          <a:p>
            <a:pPr algn="ctr"/>
            <a:r>
              <a:rPr lang="en-US" sz="1500" b="1"/>
              <a:t>(SCE)</a:t>
            </a:r>
          </a:p>
        </p:txBody>
      </p:sp>
      <p:sp>
        <p:nvSpPr>
          <p:cNvPr id="15" name="TextBox 14">
            <a:extLst>
              <a:ext uri="{FF2B5EF4-FFF2-40B4-BE49-F238E27FC236}">
                <a16:creationId xmlns:a16="http://schemas.microsoft.com/office/drawing/2014/main" id="{7C66A50A-1B00-2454-5C84-D7D2141F8A08}"/>
              </a:ext>
            </a:extLst>
          </p:cNvPr>
          <p:cNvSpPr txBox="1"/>
          <p:nvPr/>
        </p:nvSpPr>
        <p:spPr>
          <a:xfrm>
            <a:off x="5979492" y="3764096"/>
            <a:ext cx="2359152" cy="1015663"/>
          </a:xfrm>
          <a:prstGeom prst="rect">
            <a:avLst/>
          </a:prstGeom>
          <a:noFill/>
        </p:spPr>
        <p:txBody>
          <a:bodyPr wrap="square" rtlCol="0">
            <a:spAutoFit/>
          </a:bodyPr>
          <a:lstStyle/>
          <a:p>
            <a:pPr algn="ctr"/>
            <a:r>
              <a:rPr lang="en-US" sz="1500" b="1"/>
              <a:t>Independent</a:t>
            </a:r>
          </a:p>
          <a:p>
            <a:pPr algn="ctr"/>
            <a:r>
              <a:rPr lang="en-US" sz="1500" b="1"/>
              <a:t>Cost </a:t>
            </a:r>
          </a:p>
          <a:p>
            <a:pPr algn="ctr"/>
            <a:r>
              <a:rPr lang="en-US" sz="1500" b="1"/>
              <a:t>Estimator</a:t>
            </a:r>
          </a:p>
          <a:p>
            <a:pPr algn="ctr"/>
            <a:r>
              <a:rPr lang="en-US" sz="1500" b="1"/>
              <a:t>(ICE)</a:t>
            </a:r>
          </a:p>
        </p:txBody>
      </p:sp>
      <p:sp>
        <p:nvSpPr>
          <p:cNvPr id="17" name="TextBox 16">
            <a:extLst>
              <a:ext uri="{FF2B5EF4-FFF2-40B4-BE49-F238E27FC236}">
                <a16:creationId xmlns:a16="http://schemas.microsoft.com/office/drawing/2014/main" id="{3A859442-D83A-52CC-D686-D70D05E180A8}"/>
              </a:ext>
            </a:extLst>
          </p:cNvPr>
          <p:cNvSpPr txBox="1"/>
          <p:nvPr/>
        </p:nvSpPr>
        <p:spPr>
          <a:xfrm>
            <a:off x="8110254" y="3847722"/>
            <a:ext cx="2359152" cy="1015663"/>
          </a:xfrm>
          <a:prstGeom prst="rect">
            <a:avLst/>
          </a:prstGeom>
          <a:noFill/>
        </p:spPr>
        <p:txBody>
          <a:bodyPr wrap="square" rtlCol="0">
            <a:spAutoFit/>
          </a:bodyPr>
          <a:lstStyle/>
          <a:p>
            <a:pPr algn="ctr"/>
            <a:r>
              <a:rPr lang="en-US" sz="1500" b="1"/>
              <a:t>Quality</a:t>
            </a:r>
          </a:p>
          <a:p>
            <a:pPr algn="ctr"/>
            <a:r>
              <a:rPr lang="en-US" sz="1500" b="1"/>
              <a:t>Assurance</a:t>
            </a:r>
          </a:p>
          <a:p>
            <a:pPr algn="ctr"/>
            <a:r>
              <a:rPr lang="en-US" sz="1500" b="1"/>
              <a:t>Manager</a:t>
            </a:r>
          </a:p>
          <a:p>
            <a:pPr algn="ctr"/>
            <a:r>
              <a:rPr lang="en-US" sz="1500" b="1"/>
              <a:t>(QAM)</a:t>
            </a:r>
          </a:p>
        </p:txBody>
      </p:sp>
      <p:sp>
        <p:nvSpPr>
          <p:cNvPr id="19" name="TextBox 18">
            <a:extLst>
              <a:ext uri="{FF2B5EF4-FFF2-40B4-BE49-F238E27FC236}">
                <a16:creationId xmlns:a16="http://schemas.microsoft.com/office/drawing/2014/main" id="{E986DB51-D0E1-E4CD-6B94-1A744F65731F}"/>
              </a:ext>
            </a:extLst>
          </p:cNvPr>
          <p:cNvSpPr txBox="1"/>
          <p:nvPr/>
        </p:nvSpPr>
        <p:spPr>
          <a:xfrm>
            <a:off x="9819363" y="3764096"/>
            <a:ext cx="2359152" cy="1246495"/>
          </a:xfrm>
          <a:prstGeom prst="rect">
            <a:avLst/>
          </a:prstGeom>
          <a:noFill/>
        </p:spPr>
        <p:txBody>
          <a:bodyPr wrap="square" rtlCol="0">
            <a:spAutoFit/>
          </a:bodyPr>
          <a:lstStyle/>
          <a:p>
            <a:pPr algn="ctr"/>
            <a:r>
              <a:rPr lang="en-US" sz="1500" b="1"/>
              <a:t>Contract</a:t>
            </a:r>
          </a:p>
          <a:p>
            <a:pPr algn="ctr"/>
            <a:r>
              <a:rPr lang="en-US" sz="1500" b="1"/>
              <a:t>Consultant</a:t>
            </a:r>
          </a:p>
          <a:p>
            <a:pPr algn="ctr"/>
            <a:r>
              <a:rPr lang="en-US" sz="1500" b="1"/>
              <a:t>Oversight</a:t>
            </a:r>
          </a:p>
          <a:p>
            <a:pPr algn="ctr"/>
            <a:r>
              <a:rPr lang="en-US" sz="1500" b="1"/>
              <a:t>Manager</a:t>
            </a:r>
          </a:p>
          <a:p>
            <a:pPr algn="ctr"/>
            <a:r>
              <a:rPr lang="en-US" sz="1500" b="1"/>
              <a:t>(CCOM)</a:t>
            </a:r>
          </a:p>
        </p:txBody>
      </p:sp>
      <p:pic>
        <p:nvPicPr>
          <p:cNvPr id="22" name="Picture 21" descr="Download WSP Global Logo in SVG Vector or PNG File Format - Logo.wine">
            <a:extLst>
              <a:ext uri="{FF2B5EF4-FFF2-40B4-BE49-F238E27FC236}">
                <a16:creationId xmlns:a16="http://schemas.microsoft.com/office/drawing/2014/main" id="{1D937422-BE69-1F66-7F0D-438CE7088530}"/>
              </a:ext>
            </a:extLst>
          </p:cNvPr>
          <p:cNvPicPr>
            <a:picLocks noChangeAspect="1"/>
          </p:cNvPicPr>
          <p:nvPr/>
        </p:nvPicPr>
        <p:blipFill>
          <a:blip r:embed="rId3"/>
          <a:stretch>
            <a:fillRect/>
          </a:stretch>
        </p:blipFill>
        <p:spPr>
          <a:xfrm>
            <a:off x="2624530" y="4703503"/>
            <a:ext cx="1339385" cy="892923"/>
          </a:xfrm>
          <a:prstGeom prst="rect">
            <a:avLst/>
          </a:prstGeom>
        </p:spPr>
      </p:pic>
      <p:pic>
        <p:nvPicPr>
          <p:cNvPr id="23" name="Picture 22" descr="Stanton Constructability Services">
            <a:extLst>
              <a:ext uri="{FF2B5EF4-FFF2-40B4-BE49-F238E27FC236}">
                <a16:creationId xmlns:a16="http://schemas.microsoft.com/office/drawing/2014/main" id="{501D9F9E-5449-D7D9-A20B-27BB47C4652D}"/>
              </a:ext>
            </a:extLst>
          </p:cNvPr>
          <p:cNvPicPr>
            <a:picLocks noChangeAspect="1"/>
          </p:cNvPicPr>
          <p:nvPr/>
        </p:nvPicPr>
        <p:blipFill>
          <a:blip r:embed="rId4"/>
          <a:stretch>
            <a:fillRect/>
          </a:stretch>
        </p:blipFill>
        <p:spPr>
          <a:xfrm>
            <a:off x="6115878" y="4904286"/>
            <a:ext cx="1946698" cy="336531"/>
          </a:xfrm>
          <a:prstGeom prst="rect">
            <a:avLst/>
          </a:prstGeom>
        </p:spPr>
      </p:pic>
      <p:pic>
        <p:nvPicPr>
          <p:cNvPr id="24" name="Picture 23" descr="About KCI - KCI">
            <a:extLst>
              <a:ext uri="{FF2B5EF4-FFF2-40B4-BE49-F238E27FC236}">
                <a16:creationId xmlns:a16="http://schemas.microsoft.com/office/drawing/2014/main" id="{B09942AF-C659-0299-0E30-AF4793425F47}"/>
              </a:ext>
            </a:extLst>
          </p:cNvPr>
          <p:cNvPicPr>
            <a:picLocks noChangeAspect="1"/>
          </p:cNvPicPr>
          <p:nvPr/>
        </p:nvPicPr>
        <p:blipFill>
          <a:blip r:embed="rId5"/>
          <a:stretch>
            <a:fillRect/>
          </a:stretch>
        </p:blipFill>
        <p:spPr>
          <a:xfrm>
            <a:off x="4819811" y="4643284"/>
            <a:ext cx="721481" cy="892923"/>
          </a:xfrm>
          <a:prstGeom prst="rect">
            <a:avLst/>
          </a:prstGeom>
        </p:spPr>
      </p:pic>
      <p:pic>
        <p:nvPicPr>
          <p:cNvPr id="25" name="Picture 24" descr="Michael Baker International | Passive House Accelerator">
            <a:extLst>
              <a:ext uri="{FF2B5EF4-FFF2-40B4-BE49-F238E27FC236}">
                <a16:creationId xmlns:a16="http://schemas.microsoft.com/office/drawing/2014/main" id="{F45B5A1E-B186-BD7C-B993-632C210D800C}"/>
              </a:ext>
            </a:extLst>
          </p:cNvPr>
          <p:cNvPicPr>
            <a:picLocks noChangeAspect="1"/>
          </p:cNvPicPr>
          <p:nvPr/>
        </p:nvPicPr>
        <p:blipFill>
          <a:blip r:embed="rId6"/>
          <a:stretch>
            <a:fillRect/>
          </a:stretch>
        </p:blipFill>
        <p:spPr>
          <a:xfrm>
            <a:off x="8603197" y="4947011"/>
            <a:ext cx="1281303" cy="457799"/>
          </a:xfrm>
          <a:prstGeom prst="rect">
            <a:avLst/>
          </a:prstGeom>
        </p:spPr>
      </p:pic>
      <p:pic>
        <p:nvPicPr>
          <p:cNvPr id="26" name="Picture 25" descr="HNTB Corporation - Nashville Area Chamber of Commerce">
            <a:extLst>
              <a:ext uri="{FF2B5EF4-FFF2-40B4-BE49-F238E27FC236}">
                <a16:creationId xmlns:a16="http://schemas.microsoft.com/office/drawing/2014/main" id="{9D8769E8-0094-77D3-9C9F-3B9E3D5C1AF6}"/>
              </a:ext>
            </a:extLst>
          </p:cNvPr>
          <p:cNvPicPr>
            <a:picLocks noChangeAspect="1"/>
          </p:cNvPicPr>
          <p:nvPr/>
        </p:nvPicPr>
        <p:blipFill>
          <a:blip r:embed="rId7"/>
          <a:srcRect t="24461" b="26448"/>
          <a:stretch>
            <a:fillRect/>
          </a:stretch>
        </p:blipFill>
        <p:spPr>
          <a:xfrm>
            <a:off x="10364081" y="5066096"/>
            <a:ext cx="1281303" cy="349442"/>
          </a:xfrm>
          <a:prstGeom prst="rect">
            <a:avLst/>
          </a:prstGeom>
        </p:spPr>
      </p:pic>
      <p:pic>
        <p:nvPicPr>
          <p:cNvPr id="27" name="Picture 26" descr="AECOM">
            <a:extLst>
              <a:ext uri="{FF2B5EF4-FFF2-40B4-BE49-F238E27FC236}">
                <a16:creationId xmlns:a16="http://schemas.microsoft.com/office/drawing/2014/main" id="{FF740F5D-1EA1-FC0D-03AE-D6FA3A615172}"/>
              </a:ext>
            </a:extLst>
          </p:cNvPr>
          <p:cNvPicPr>
            <a:picLocks noChangeAspect="1"/>
          </p:cNvPicPr>
          <p:nvPr/>
        </p:nvPicPr>
        <p:blipFill>
          <a:blip r:embed="rId8"/>
          <a:stretch>
            <a:fillRect/>
          </a:stretch>
        </p:blipFill>
        <p:spPr>
          <a:xfrm>
            <a:off x="691705" y="6069126"/>
            <a:ext cx="1512189" cy="336042"/>
          </a:xfrm>
          <a:prstGeom prst="rect">
            <a:avLst/>
          </a:prstGeom>
        </p:spPr>
      </p:pic>
      <p:pic>
        <p:nvPicPr>
          <p:cNvPr id="28" name="Picture 27" descr="ODOT, Public Opinion &amp; Policy Research - Illuminology">
            <a:extLst>
              <a:ext uri="{FF2B5EF4-FFF2-40B4-BE49-F238E27FC236}">
                <a16:creationId xmlns:a16="http://schemas.microsoft.com/office/drawing/2014/main" id="{144BB67C-3C31-AD3C-E3F1-3D05E89C6AA3}"/>
              </a:ext>
            </a:extLst>
          </p:cNvPr>
          <p:cNvPicPr>
            <a:picLocks noChangeAspect="1"/>
          </p:cNvPicPr>
          <p:nvPr/>
        </p:nvPicPr>
        <p:blipFill>
          <a:blip r:embed="rId9"/>
          <a:stretch>
            <a:fillRect/>
          </a:stretch>
        </p:blipFill>
        <p:spPr>
          <a:xfrm>
            <a:off x="4362797" y="1365109"/>
            <a:ext cx="1398422" cy="1170013"/>
          </a:xfrm>
          <a:prstGeom prst="rect">
            <a:avLst/>
          </a:prstGeom>
        </p:spPr>
      </p:pic>
      <p:pic>
        <p:nvPicPr>
          <p:cNvPr id="30" name="Picture 29">
            <a:extLst>
              <a:ext uri="{FF2B5EF4-FFF2-40B4-BE49-F238E27FC236}">
                <a16:creationId xmlns:a16="http://schemas.microsoft.com/office/drawing/2014/main" id="{15EC2891-0B83-BA2B-59EA-818A2AD55D75}"/>
              </a:ext>
            </a:extLst>
          </p:cNvPr>
          <p:cNvPicPr>
            <a:picLocks noChangeAspect="1"/>
          </p:cNvPicPr>
          <p:nvPr/>
        </p:nvPicPr>
        <p:blipFill>
          <a:blip r:embed="rId10"/>
          <a:srcRect t="25339" b="20898"/>
          <a:stretch>
            <a:fillRect/>
          </a:stretch>
        </p:blipFill>
        <p:spPr>
          <a:xfrm>
            <a:off x="6096000" y="1590634"/>
            <a:ext cx="1709532" cy="919099"/>
          </a:xfrm>
          <a:prstGeom prst="rect">
            <a:avLst/>
          </a:prstGeom>
        </p:spPr>
      </p:pic>
      <p:cxnSp>
        <p:nvCxnSpPr>
          <p:cNvPr id="32" name="Straight Connector 31">
            <a:extLst>
              <a:ext uri="{FF2B5EF4-FFF2-40B4-BE49-F238E27FC236}">
                <a16:creationId xmlns:a16="http://schemas.microsoft.com/office/drawing/2014/main" id="{6B762B47-A043-3411-35F2-C6AB071FF1A7}"/>
              </a:ext>
            </a:extLst>
          </p:cNvPr>
          <p:cNvCxnSpPr>
            <a:cxnSpLocks/>
          </p:cNvCxnSpPr>
          <p:nvPr/>
        </p:nvCxnSpPr>
        <p:spPr>
          <a:xfrm>
            <a:off x="1405439" y="3329290"/>
            <a:ext cx="9525000" cy="0"/>
          </a:xfrm>
          <a:prstGeom prst="line">
            <a:avLst/>
          </a:prstGeom>
          <a:ln>
            <a:solidFill>
              <a:srgbClr val="005DB9"/>
            </a:solidFill>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2F550654-C094-0A3F-E04B-42832E099592}"/>
              </a:ext>
            </a:extLst>
          </p:cNvPr>
          <p:cNvCxnSpPr>
            <a:cxnSpLocks/>
            <a:stCxn id="5" idx="2"/>
          </p:cNvCxnSpPr>
          <p:nvPr/>
        </p:nvCxnSpPr>
        <p:spPr>
          <a:xfrm>
            <a:off x="6096000" y="2910967"/>
            <a:ext cx="0" cy="418323"/>
          </a:xfrm>
          <a:prstGeom prst="line">
            <a:avLst/>
          </a:prstGeom>
          <a:ln>
            <a:solidFill>
              <a:srgbClr val="005DB9"/>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4B471B3-E51D-EB21-E548-111279604F78}"/>
              </a:ext>
            </a:extLst>
          </p:cNvPr>
          <p:cNvCxnSpPr>
            <a:cxnSpLocks/>
          </p:cNvCxnSpPr>
          <p:nvPr/>
        </p:nvCxnSpPr>
        <p:spPr>
          <a:xfrm>
            <a:off x="1405439" y="3329290"/>
            <a:ext cx="0" cy="418323"/>
          </a:xfrm>
          <a:prstGeom prst="line">
            <a:avLst/>
          </a:prstGeom>
          <a:ln>
            <a:solidFill>
              <a:srgbClr val="005DB9"/>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0363118-F257-242C-D031-FF2EA479E5C8}"/>
              </a:ext>
            </a:extLst>
          </p:cNvPr>
          <p:cNvCxnSpPr>
            <a:cxnSpLocks/>
          </p:cNvCxnSpPr>
          <p:nvPr/>
        </p:nvCxnSpPr>
        <p:spPr>
          <a:xfrm>
            <a:off x="3273973" y="3329290"/>
            <a:ext cx="0" cy="418323"/>
          </a:xfrm>
          <a:prstGeom prst="line">
            <a:avLst/>
          </a:prstGeom>
          <a:ln>
            <a:solidFill>
              <a:srgbClr val="005DB9"/>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756124B-C9AA-3B19-281B-D089D17AB1A6}"/>
              </a:ext>
            </a:extLst>
          </p:cNvPr>
          <p:cNvCxnSpPr>
            <a:cxnSpLocks/>
          </p:cNvCxnSpPr>
          <p:nvPr/>
        </p:nvCxnSpPr>
        <p:spPr>
          <a:xfrm>
            <a:off x="5186855" y="3329290"/>
            <a:ext cx="0" cy="418323"/>
          </a:xfrm>
          <a:prstGeom prst="line">
            <a:avLst/>
          </a:prstGeom>
          <a:ln>
            <a:solidFill>
              <a:srgbClr val="005DB9"/>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D3B196F-164C-0BFE-90AB-C60A2D7E8ABD}"/>
              </a:ext>
            </a:extLst>
          </p:cNvPr>
          <p:cNvCxnSpPr>
            <a:cxnSpLocks/>
          </p:cNvCxnSpPr>
          <p:nvPr/>
        </p:nvCxnSpPr>
        <p:spPr>
          <a:xfrm>
            <a:off x="7089227" y="3329290"/>
            <a:ext cx="0" cy="418323"/>
          </a:xfrm>
          <a:prstGeom prst="line">
            <a:avLst/>
          </a:prstGeom>
          <a:ln>
            <a:solidFill>
              <a:srgbClr val="005DB9"/>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EFEBE2C-043B-9B64-1FA4-56A41F126269}"/>
              </a:ext>
            </a:extLst>
          </p:cNvPr>
          <p:cNvCxnSpPr>
            <a:cxnSpLocks/>
          </p:cNvCxnSpPr>
          <p:nvPr/>
        </p:nvCxnSpPr>
        <p:spPr>
          <a:xfrm>
            <a:off x="9243849" y="3345773"/>
            <a:ext cx="0" cy="418323"/>
          </a:xfrm>
          <a:prstGeom prst="line">
            <a:avLst/>
          </a:prstGeom>
          <a:ln>
            <a:solidFill>
              <a:srgbClr val="005DB9"/>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2D1530D-C81D-6689-CB9F-EFFF5DE9BE5E}"/>
              </a:ext>
            </a:extLst>
          </p:cNvPr>
          <p:cNvCxnSpPr>
            <a:cxnSpLocks/>
          </p:cNvCxnSpPr>
          <p:nvPr/>
        </p:nvCxnSpPr>
        <p:spPr>
          <a:xfrm>
            <a:off x="10930439" y="3329290"/>
            <a:ext cx="0" cy="418323"/>
          </a:xfrm>
          <a:prstGeom prst="line">
            <a:avLst/>
          </a:prstGeom>
          <a:ln>
            <a:solidFill>
              <a:srgbClr val="005DB9"/>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B2CE714-8AC4-8EF5-7D6F-10459ED4CD34}"/>
              </a:ext>
            </a:extLst>
          </p:cNvPr>
          <p:cNvCxnSpPr>
            <a:cxnSpLocks/>
          </p:cNvCxnSpPr>
          <p:nvPr/>
        </p:nvCxnSpPr>
        <p:spPr>
          <a:xfrm>
            <a:off x="1447800" y="5208097"/>
            <a:ext cx="0" cy="418323"/>
          </a:xfrm>
          <a:prstGeom prst="line">
            <a:avLst/>
          </a:prstGeom>
          <a:ln>
            <a:solidFill>
              <a:srgbClr val="005DB9"/>
            </a:solidFill>
          </a:ln>
        </p:spPr>
        <p:style>
          <a:lnRef idx="1">
            <a:schemeClr val="accent1"/>
          </a:lnRef>
          <a:fillRef idx="0">
            <a:schemeClr val="accent1"/>
          </a:fillRef>
          <a:effectRef idx="0">
            <a:schemeClr val="accent1"/>
          </a:effectRef>
          <a:fontRef idx="minor">
            <a:schemeClr val="tx1"/>
          </a:fontRef>
        </p:style>
      </p:cxnSp>
      <p:pic>
        <p:nvPicPr>
          <p:cNvPr id="47" name="Picture 46" descr="A logo with green and orange letters&#10;&#10;Description automatically generated">
            <a:extLst>
              <a:ext uri="{FF2B5EF4-FFF2-40B4-BE49-F238E27FC236}">
                <a16:creationId xmlns:a16="http://schemas.microsoft.com/office/drawing/2014/main" id="{B19FC0F2-0358-64D6-67EE-31F65FDCE14B}"/>
              </a:ext>
            </a:extLst>
          </p:cNvPr>
          <p:cNvPicPr>
            <a:picLocks noChangeAspect="1"/>
          </p:cNvPicPr>
          <p:nvPr/>
        </p:nvPicPr>
        <p:blipFill>
          <a:blip r:embed="rId11"/>
          <a:stretch>
            <a:fillRect/>
          </a:stretch>
        </p:blipFill>
        <p:spPr>
          <a:xfrm>
            <a:off x="424401" y="4399559"/>
            <a:ext cx="1944605" cy="760399"/>
          </a:xfrm>
          <a:prstGeom prst="rect">
            <a:avLst/>
          </a:prstGeom>
        </p:spPr>
      </p:pic>
    </p:spTree>
    <p:extLst>
      <p:ext uri="{BB962C8B-B14F-4D97-AF65-F5344CB8AC3E}">
        <p14:creationId xmlns:p14="http://schemas.microsoft.com/office/powerpoint/2010/main" val="2636687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a:extLst>
              <a:ext uri="{FF2B5EF4-FFF2-40B4-BE49-F238E27FC236}">
                <a16:creationId xmlns:a16="http://schemas.microsoft.com/office/drawing/2014/main" id="{75D1FB20-3C0D-81C2-9385-2C93E564B1D6}"/>
              </a:ext>
            </a:extLst>
          </p:cNvPr>
          <p:cNvGrpSpPr/>
          <p:nvPr/>
        </p:nvGrpSpPr>
        <p:grpSpPr>
          <a:xfrm>
            <a:off x="799458" y="1469377"/>
            <a:ext cx="9878060" cy="4970281"/>
            <a:chOff x="127795" y="1199292"/>
            <a:chExt cx="10802964" cy="5327632"/>
          </a:xfrm>
        </p:grpSpPr>
        <p:sp>
          <p:nvSpPr>
            <p:cNvPr id="36" name="TextBox 35">
              <a:extLst>
                <a:ext uri="{FF2B5EF4-FFF2-40B4-BE49-F238E27FC236}">
                  <a16:creationId xmlns:a16="http://schemas.microsoft.com/office/drawing/2014/main" id="{273C5A74-7642-1064-57E9-1A0AC70913B4}"/>
                </a:ext>
              </a:extLst>
            </p:cNvPr>
            <p:cNvSpPr txBox="1"/>
            <p:nvPr/>
          </p:nvSpPr>
          <p:spPr>
            <a:xfrm>
              <a:off x="152831" y="4598965"/>
              <a:ext cx="2072506" cy="49222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3867"/>
                  </a:solidFill>
                  <a:effectLst/>
                  <a:uLnTx/>
                  <a:uFillTx/>
                  <a:latin typeface="Franklin Gothic Medium Cond" panose="020B0606030402020204" pitchFamily="34" charset="0"/>
                  <a:ea typeface="+mn-ea"/>
                  <a:cs typeface="+mn-cs"/>
                </a:rPr>
                <a:t>Design-Build</a:t>
              </a:r>
            </a:p>
          </p:txBody>
        </p:sp>
        <p:sp>
          <p:nvSpPr>
            <p:cNvPr id="40" name="TextBox 39">
              <a:extLst>
                <a:ext uri="{FF2B5EF4-FFF2-40B4-BE49-F238E27FC236}">
                  <a16:creationId xmlns:a16="http://schemas.microsoft.com/office/drawing/2014/main" id="{BE7C1910-30A2-290B-3D13-1DF2F5570060}"/>
                </a:ext>
              </a:extLst>
            </p:cNvPr>
            <p:cNvSpPr txBox="1"/>
            <p:nvPr/>
          </p:nvSpPr>
          <p:spPr>
            <a:xfrm>
              <a:off x="155493" y="5656065"/>
              <a:ext cx="2082673" cy="87085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3867"/>
                  </a:solidFill>
                  <a:effectLst/>
                  <a:uLnTx/>
                  <a:uFillTx/>
                  <a:latin typeface="Franklin Gothic Medium Cond" panose="020B0606030402020204" pitchFamily="34" charset="0"/>
                  <a:ea typeface="+mn-ea"/>
                  <a:cs typeface="+mn-cs"/>
                </a:rPr>
                <a:t>Progressive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3867"/>
                  </a:solidFill>
                  <a:effectLst/>
                  <a:uLnTx/>
                  <a:uFillTx/>
                  <a:latin typeface="Franklin Gothic Medium Cond" panose="020B0606030402020204" pitchFamily="34" charset="0"/>
                  <a:ea typeface="+mn-ea"/>
                  <a:cs typeface="+mn-cs"/>
                </a:rPr>
                <a:t>Design-Build</a:t>
              </a:r>
            </a:p>
          </p:txBody>
        </p:sp>
        <p:sp>
          <p:nvSpPr>
            <p:cNvPr id="50" name="TextBox 49">
              <a:extLst>
                <a:ext uri="{FF2B5EF4-FFF2-40B4-BE49-F238E27FC236}">
                  <a16:creationId xmlns:a16="http://schemas.microsoft.com/office/drawing/2014/main" id="{AFBC39BF-8794-788F-899D-4C391C59E73A}"/>
                </a:ext>
              </a:extLst>
            </p:cNvPr>
            <p:cNvSpPr txBox="1"/>
            <p:nvPr/>
          </p:nvSpPr>
          <p:spPr>
            <a:xfrm>
              <a:off x="127795" y="3311852"/>
              <a:ext cx="2082673" cy="49222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3867"/>
                  </a:solidFill>
                  <a:effectLst/>
                  <a:uLnTx/>
                  <a:uFillTx/>
                  <a:latin typeface="Franklin Gothic Medium Cond" panose="020B0606030402020204" pitchFamily="34" charset="0"/>
                  <a:ea typeface="+mn-ea"/>
                  <a:cs typeface="+mn-cs"/>
                </a:rPr>
                <a:t>CMGC &amp; CMAR</a:t>
              </a:r>
            </a:p>
          </p:txBody>
        </p:sp>
        <p:grpSp>
          <p:nvGrpSpPr>
            <p:cNvPr id="49" name="Group 48">
              <a:extLst>
                <a:ext uri="{FF2B5EF4-FFF2-40B4-BE49-F238E27FC236}">
                  <a16:creationId xmlns:a16="http://schemas.microsoft.com/office/drawing/2014/main" id="{0D4A1DD6-905E-76C4-6471-AE2C10727E88}"/>
                </a:ext>
              </a:extLst>
            </p:cNvPr>
            <p:cNvGrpSpPr/>
            <p:nvPr/>
          </p:nvGrpSpPr>
          <p:grpSpPr>
            <a:xfrm>
              <a:off x="871831" y="1199292"/>
              <a:ext cx="10058928" cy="5313059"/>
              <a:chOff x="871831" y="1199292"/>
              <a:chExt cx="10058928" cy="5313059"/>
            </a:xfrm>
          </p:grpSpPr>
          <p:cxnSp>
            <p:nvCxnSpPr>
              <p:cNvPr id="17" name="Straight Connector 16">
                <a:extLst>
                  <a:ext uri="{FF2B5EF4-FFF2-40B4-BE49-F238E27FC236}">
                    <a16:creationId xmlns:a16="http://schemas.microsoft.com/office/drawing/2014/main" id="{4497FEF4-8F17-9884-C60E-24C675110736}"/>
                  </a:ext>
                </a:extLst>
              </p:cNvPr>
              <p:cNvCxnSpPr>
                <a:cxnSpLocks/>
              </p:cNvCxnSpPr>
              <p:nvPr/>
            </p:nvCxnSpPr>
            <p:spPr>
              <a:xfrm flipV="1">
                <a:off x="2510558" y="1246374"/>
                <a:ext cx="0" cy="5256879"/>
              </a:xfrm>
              <a:prstGeom prst="line">
                <a:avLst/>
              </a:prstGeom>
              <a:ln w="19050">
                <a:solidFill>
                  <a:srgbClr val="FFC600"/>
                </a:solidFill>
              </a:ln>
            </p:spPr>
            <p:style>
              <a:lnRef idx="1">
                <a:schemeClr val="accent2"/>
              </a:lnRef>
              <a:fillRef idx="0">
                <a:schemeClr val="accent2"/>
              </a:fillRef>
              <a:effectRef idx="0">
                <a:schemeClr val="accent2"/>
              </a:effectRef>
              <a:fontRef idx="minor">
                <a:schemeClr val="tx1"/>
              </a:fontRef>
            </p:style>
          </p:cxnSp>
          <p:grpSp>
            <p:nvGrpSpPr>
              <p:cNvPr id="18" name="Group 17">
                <a:extLst>
                  <a:ext uri="{FF2B5EF4-FFF2-40B4-BE49-F238E27FC236}">
                    <a16:creationId xmlns:a16="http://schemas.microsoft.com/office/drawing/2014/main" id="{3D7802DA-7BCF-5A61-7226-8712E8F4D37C}"/>
                  </a:ext>
                </a:extLst>
              </p:cNvPr>
              <p:cNvGrpSpPr/>
              <p:nvPr/>
            </p:nvGrpSpPr>
            <p:grpSpPr>
              <a:xfrm>
                <a:off x="2386898" y="4464444"/>
                <a:ext cx="8543861" cy="781555"/>
                <a:chOff x="2277527" y="3007866"/>
                <a:chExt cx="7404172" cy="635295"/>
              </a:xfrm>
            </p:grpSpPr>
            <p:sp>
              <p:nvSpPr>
                <p:cNvPr id="30" name="Arrow: Pentagon 29">
                  <a:extLst>
                    <a:ext uri="{FF2B5EF4-FFF2-40B4-BE49-F238E27FC236}">
                      <a16:creationId xmlns:a16="http://schemas.microsoft.com/office/drawing/2014/main" id="{7692BB2B-4B61-3B76-F936-6F8A8A92E30E}"/>
                    </a:ext>
                  </a:extLst>
                </p:cNvPr>
                <p:cNvSpPr/>
                <p:nvPr/>
              </p:nvSpPr>
              <p:spPr>
                <a:xfrm>
                  <a:off x="2277527" y="3007866"/>
                  <a:ext cx="7404170" cy="614043"/>
                </a:xfrm>
                <a:prstGeom prst="homePlate">
                  <a:avLst/>
                </a:prstGeom>
                <a:solidFill>
                  <a:srgbClr val="5EB3E4"/>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81DC724B-B3AC-DFA1-6957-6CB213D1B924}"/>
                    </a:ext>
                  </a:extLst>
                </p:cNvPr>
                <p:cNvSpPr txBox="1"/>
                <p:nvPr/>
              </p:nvSpPr>
              <p:spPr>
                <a:xfrm>
                  <a:off x="2407750" y="3127443"/>
                  <a:ext cx="2158493"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a:solidFill>
                        <a:schemeClr val="bg1"/>
                      </a:solidFill>
                      <a:latin typeface="Arial" panose="020B0604020202020204" pitchFamily="34" charset="0"/>
                      <a:cs typeface="Arial" panose="020B0604020202020204" pitchFamily="34" charset="0"/>
                    </a:rPr>
                    <a:t>Owner</a:t>
                  </a:r>
                  <a:endParaRPr lang="en-US" b="1">
                    <a:solidFill>
                      <a:schemeClr val="bg1"/>
                    </a:solidFill>
                    <a:latin typeface="Arial" panose="020B0604020202020204" pitchFamily="34" charset="0"/>
                    <a:cs typeface="Arial" panose="020B0604020202020204" pitchFamily="34" charset="0"/>
                  </a:endParaRPr>
                </a:p>
              </p:txBody>
            </p:sp>
            <p:sp>
              <p:nvSpPr>
                <p:cNvPr id="37" name="Parallelogram 36">
                  <a:extLst>
                    <a:ext uri="{FF2B5EF4-FFF2-40B4-BE49-F238E27FC236}">
                      <a16:creationId xmlns:a16="http://schemas.microsoft.com/office/drawing/2014/main" id="{0C499A84-A806-E544-57EF-B1AFCFFA4076}"/>
                    </a:ext>
                  </a:extLst>
                </p:cNvPr>
                <p:cNvSpPr/>
                <p:nvPr/>
              </p:nvSpPr>
              <p:spPr>
                <a:xfrm>
                  <a:off x="4053539" y="3318709"/>
                  <a:ext cx="5628160" cy="297644"/>
                </a:xfrm>
                <a:prstGeom prst="parallelogram">
                  <a:avLst>
                    <a:gd name="adj" fmla="val 99622"/>
                  </a:avLst>
                </a:prstGeom>
                <a:solidFill>
                  <a:srgbClr val="FFC60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F7D2472C-ED42-16BF-8E3C-CC6BDF91AAAA}"/>
                    </a:ext>
                  </a:extLst>
                </p:cNvPr>
                <p:cNvSpPr txBox="1"/>
                <p:nvPr/>
              </p:nvSpPr>
              <p:spPr>
                <a:xfrm>
                  <a:off x="4706254" y="3273829"/>
                  <a:ext cx="4668041"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latin typeface="Arial" panose="020B0604020202020204" pitchFamily="34" charset="0"/>
                      <a:cs typeface="Arial" panose="020B0604020202020204" pitchFamily="34" charset="0"/>
                    </a:rPr>
                    <a:t>Design-Build</a:t>
                  </a:r>
                  <a:r>
                    <a:rPr kumimoji="0" lang="en-US" sz="1800" b="0" i="0" u="none" strike="noStrike" kern="1200" cap="none" spc="0" normalizeH="0" baseline="0" noProof="0">
                      <a:ln>
                        <a:noFill/>
                      </a:ln>
                      <a:solidFill>
                        <a:prstClr val="white"/>
                      </a:solidFill>
                      <a:effectLst/>
                      <a:uLnTx/>
                      <a:uFillTx/>
                      <a:latin typeface="Franklin Gothic Medium Cond"/>
                      <a:ea typeface="+mn-ea"/>
                      <a:cs typeface="+mn-cs"/>
                    </a:rPr>
                    <a:t> </a:t>
                  </a:r>
                  <a:r>
                    <a:rPr lang="en-US" b="1">
                      <a:solidFill>
                        <a:schemeClr val="bg1"/>
                      </a:solidFill>
                      <a:latin typeface="Arial" panose="020B0604020202020204" pitchFamily="34" charset="0"/>
                      <a:cs typeface="Arial" panose="020B0604020202020204" pitchFamily="34" charset="0"/>
                    </a:rPr>
                    <a:t>Contractor</a:t>
                  </a:r>
                  <a:r>
                    <a:rPr kumimoji="0" lang="en-US" sz="1800" b="0" i="0" u="none" strike="noStrike" kern="1200" cap="none" spc="0" normalizeH="0" baseline="0" noProof="0">
                      <a:ln>
                        <a:noFill/>
                      </a:ln>
                      <a:solidFill>
                        <a:prstClr val="white"/>
                      </a:solidFill>
                      <a:effectLst/>
                      <a:uLnTx/>
                      <a:uFillTx/>
                      <a:latin typeface="Franklin Gothic Medium Cond"/>
                      <a:ea typeface="+mn-ea"/>
                      <a:cs typeface="+mn-cs"/>
                    </a:rPr>
                    <a:t> </a:t>
                  </a:r>
                  <a:r>
                    <a:rPr lang="en-US" b="1">
                      <a:solidFill>
                        <a:schemeClr val="bg1"/>
                      </a:solidFill>
                      <a:latin typeface="Arial" panose="020B0604020202020204" pitchFamily="34" charset="0"/>
                      <a:cs typeface="Arial" panose="020B0604020202020204" pitchFamily="34" charset="0"/>
                    </a:rPr>
                    <a:t>(GC + Designer)</a:t>
                  </a:r>
                </a:p>
              </p:txBody>
            </p:sp>
          </p:grpSp>
          <p:sp>
            <p:nvSpPr>
              <p:cNvPr id="38" name="Arrow: Pentagon 37">
                <a:extLst>
                  <a:ext uri="{FF2B5EF4-FFF2-40B4-BE49-F238E27FC236}">
                    <a16:creationId xmlns:a16="http://schemas.microsoft.com/office/drawing/2014/main" id="{3E7D437D-E064-1BB4-7E14-D7C6F9FA8B51}"/>
                  </a:ext>
                </a:extLst>
              </p:cNvPr>
              <p:cNvSpPr/>
              <p:nvPr/>
            </p:nvSpPr>
            <p:spPr>
              <a:xfrm>
                <a:off x="2387787" y="5719561"/>
                <a:ext cx="8521285" cy="755411"/>
              </a:xfrm>
              <a:prstGeom prst="homePlate">
                <a:avLst/>
              </a:prstGeom>
              <a:solidFill>
                <a:srgbClr val="5EB3E4"/>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TextBox 38">
                <a:extLst>
                  <a:ext uri="{FF2B5EF4-FFF2-40B4-BE49-F238E27FC236}">
                    <a16:creationId xmlns:a16="http://schemas.microsoft.com/office/drawing/2014/main" id="{7AC0BDA6-3672-8201-EA6F-50541C011C4E}"/>
                  </a:ext>
                </a:extLst>
              </p:cNvPr>
              <p:cNvSpPr txBox="1"/>
              <p:nvPr/>
            </p:nvSpPr>
            <p:spPr>
              <a:xfrm>
                <a:off x="2518834" y="5688963"/>
                <a:ext cx="6038622" cy="47140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latin typeface="Arial" panose="020B0604020202020204" pitchFamily="34" charset="0"/>
                    <a:cs typeface="Arial" panose="020B0604020202020204" pitchFamily="34" charset="0"/>
                  </a:rPr>
                  <a:t>Owner</a:t>
                </a:r>
                <a:r>
                  <a:rPr kumimoji="0" lang="en-US" sz="1800" b="0" i="0" u="none" strike="noStrike" kern="1200" cap="none" spc="0" normalizeH="0" baseline="0" noProof="0">
                    <a:ln>
                      <a:noFill/>
                    </a:ln>
                    <a:solidFill>
                      <a:prstClr val="white"/>
                    </a:solidFill>
                    <a:effectLst/>
                    <a:uLnTx/>
                    <a:uFillTx/>
                    <a:latin typeface="Franklin Gothic Medium Cond"/>
                    <a:ea typeface="+mn-ea"/>
                    <a:cs typeface="+mn-cs"/>
                  </a:rPr>
                  <a:t> </a:t>
                </a:r>
                <a:r>
                  <a:rPr lang="en-US" b="1">
                    <a:solidFill>
                      <a:srgbClr val="003867"/>
                    </a:solidFill>
                    <a:latin typeface="Arial" panose="020B0604020202020204" pitchFamily="34" charset="0"/>
                    <a:cs typeface="Arial" panose="020B0604020202020204" pitchFamily="34" charset="0"/>
                  </a:rPr>
                  <a:t>+ Independent Cost Estimator (ICE)</a:t>
                </a:r>
              </a:p>
            </p:txBody>
          </p:sp>
          <p:sp>
            <p:nvSpPr>
              <p:cNvPr id="41" name="Parallelogram 40">
                <a:extLst>
                  <a:ext uri="{FF2B5EF4-FFF2-40B4-BE49-F238E27FC236}">
                    <a16:creationId xmlns:a16="http://schemas.microsoft.com/office/drawing/2014/main" id="{AE08ABD7-4DC5-6DCB-4A78-F04F5A1B2AA4}"/>
                  </a:ext>
                </a:extLst>
              </p:cNvPr>
              <p:cNvSpPr/>
              <p:nvPr/>
            </p:nvSpPr>
            <p:spPr>
              <a:xfrm>
                <a:off x="2387787" y="6101968"/>
                <a:ext cx="8521287" cy="373004"/>
              </a:xfrm>
              <a:prstGeom prst="parallelogram">
                <a:avLst>
                  <a:gd name="adj" fmla="val 99622"/>
                </a:avLst>
              </a:prstGeom>
              <a:solidFill>
                <a:srgbClr val="FFC60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Calibri"/>
                  <a:cs typeface="Calibri"/>
                </a:endParaRPr>
              </a:p>
            </p:txBody>
          </p:sp>
          <p:sp>
            <p:nvSpPr>
              <p:cNvPr id="42" name="TextBox 41">
                <a:extLst>
                  <a:ext uri="{FF2B5EF4-FFF2-40B4-BE49-F238E27FC236}">
                    <a16:creationId xmlns:a16="http://schemas.microsoft.com/office/drawing/2014/main" id="{6FA3ED5F-0F09-B2C4-6B64-1EA675C39333}"/>
                  </a:ext>
                </a:extLst>
              </p:cNvPr>
              <p:cNvSpPr txBox="1"/>
              <p:nvPr/>
            </p:nvSpPr>
            <p:spPr>
              <a:xfrm>
                <a:off x="2967881" y="6057990"/>
                <a:ext cx="5739196" cy="45436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latin typeface="Arial" panose="020B0604020202020204" pitchFamily="34" charset="0"/>
                    <a:cs typeface="Arial" panose="020B0604020202020204" pitchFamily="34" charset="0"/>
                  </a:rPr>
                  <a:t>Design-Build Contractor (GC + Designer) </a:t>
                </a:r>
              </a:p>
            </p:txBody>
          </p:sp>
          <p:sp>
            <p:nvSpPr>
              <p:cNvPr id="55" name="Arrow: Pentagon 54">
                <a:extLst>
                  <a:ext uri="{FF2B5EF4-FFF2-40B4-BE49-F238E27FC236}">
                    <a16:creationId xmlns:a16="http://schemas.microsoft.com/office/drawing/2014/main" id="{249DC27E-8744-10B7-45DE-DF889DF94C3F}"/>
                  </a:ext>
                </a:extLst>
              </p:cNvPr>
              <p:cNvSpPr/>
              <p:nvPr/>
            </p:nvSpPr>
            <p:spPr>
              <a:xfrm>
                <a:off x="2386743" y="3180260"/>
                <a:ext cx="8544012" cy="755411"/>
              </a:xfrm>
              <a:prstGeom prst="homePlate">
                <a:avLst/>
              </a:prstGeom>
              <a:solidFill>
                <a:srgbClr val="5EB3E4"/>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Parallelogram 55">
                <a:extLst>
                  <a:ext uri="{FF2B5EF4-FFF2-40B4-BE49-F238E27FC236}">
                    <a16:creationId xmlns:a16="http://schemas.microsoft.com/office/drawing/2014/main" id="{39AACC83-969E-BD07-5C48-EBAB441D79BF}"/>
                  </a:ext>
                </a:extLst>
              </p:cNvPr>
              <p:cNvSpPr/>
              <p:nvPr/>
            </p:nvSpPr>
            <p:spPr>
              <a:xfrm>
                <a:off x="3224582" y="3562665"/>
                <a:ext cx="2817742" cy="371233"/>
              </a:xfrm>
              <a:prstGeom prst="parallelogram">
                <a:avLst>
                  <a:gd name="adj" fmla="val 99622"/>
                </a:avLst>
              </a:prstGeom>
              <a:solidFill>
                <a:srgbClr val="80619F"/>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TextBox 56">
                <a:extLst>
                  <a:ext uri="{FF2B5EF4-FFF2-40B4-BE49-F238E27FC236}">
                    <a16:creationId xmlns:a16="http://schemas.microsoft.com/office/drawing/2014/main" id="{68D40726-BAC3-F456-ABFF-69CD92C8EEDF}"/>
                  </a:ext>
                </a:extLst>
              </p:cNvPr>
              <p:cNvSpPr txBox="1"/>
              <p:nvPr/>
            </p:nvSpPr>
            <p:spPr>
              <a:xfrm>
                <a:off x="2527315" y="3164446"/>
                <a:ext cx="5939001" cy="45436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latin typeface="Arial" panose="020B0604020202020204" pitchFamily="34" charset="0"/>
                    <a:cs typeface="Arial" panose="020B0604020202020204" pitchFamily="34" charset="0"/>
                  </a:rPr>
                  <a:t>Owner</a:t>
                </a:r>
                <a:r>
                  <a:rPr kumimoji="0" lang="en-US" sz="1800" b="0" i="0" u="none" strike="noStrike" kern="1200" cap="none" spc="0" normalizeH="0" baseline="0" noProof="0">
                    <a:ln>
                      <a:noFill/>
                    </a:ln>
                    <a:solidFill>
                      <a:prstClr val="white"/>
                    </a:solidFill>
                    <a:effectLst/>
                    <a:uLnTx/>
                    <a:uFillTx/>
                    <a:latin typeface="Franklin Gothic Medium Cond"/>
                    <a:ea typeface="+mn-ea"/>
                    <a:cs typeface="+mn-cs"/>
                  </a:rPr>
                  <a:t> </a:t>
                </a:r>
                <a:r>
                  <a:rPr lang="en-US" b="1">
                    <a:solidFill>
                      <a:srgbClr val="003867"/>
                    </a:solidFill>
                    <a:latin typeface="Arial" panose="020B0604020202020204" pitchFamily="34" charset="0"/>
                    <a:cs typeface="Arial" panose="020B0604020202020204" pitchFamily="34" charset="0"/>
                  </a:rPr>
                  <a:t>+ Independent Cost Estimator (ICE)</a:t>
                </a:r>
                <a:endParaRPr kumimoji="0" lang="en-US" sz="1800" b="0" i="0" u="none" strike="noStrike" kern="1200" cap="none" spc="0" normalizeH="0" baseline="0" noProof="0">
                  <a:ln>
                    <a:noFill/>
                  </a:ln>
                  <a:solidFill>
                    <a:srgbClr val="FFC000"/>
                  </a:solidFill>
                  <a:effectLst/>
                  <a:uLnTx/>
                  <a:uFillTx/>
                  <a:latin typeface="Franklin Gothic Medium Cond" panose="020B0606030402020204" pitchFamily="34" charset="0"/>
                  <a:ea typeface="+mn-ea"/>
                  <a:cs typeface="+mn-cs"/>
                </a:endParaRPr>
              </a:p>
            </p:txBody>
          </p:sp>
          <p:sp>
            <p:nvSpPr>
              <p:cNvPr id="58" name="TextBox 57">
                <a:extLst>
                  <a:ext uri="{FF2B5EF4-FFF2-40B4-BE49-F238E27FC236}">
                    <a16:creationId xmlns:a16="http://schemas.microsoft.com/office/drawing/2014/main" id="{1E0E0CA4-493B-39FC-316F-8C3C64DF3BF7}"/>
                  </a:ext>
                </a:extLst>
              </p:cNvPr>
              <p:cNvSpPr txBox="1"/>
              <p:nvPr/>
            </p:nvSpPr>
            <p:spPr>
              <a:xfrm>
                <a:off x="3715168" y="3516994"/>
                <a:ext cx="1544125" cy="4543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latin typeface="Arial" panose="020B0604020202020204" pitchFamily="34" charset="0"/>
                    <a:cs typeface="Arial" panose="020B0604020202020204" pitchFamily="34" charset="0"/>
                  </a:rPr>
                  <a:t>Designer</a:t>
                </a:r>
              </a:p>
            </p:txBody>
          </p:sp>
          <p:sp>
            <p:nvSpPr>
              <p:cNvPr id="59" name="Parallelogram 58">
                <a:extLst>
                  <a:ext uri="{FF2B5EF4-FFF2-40B4-BE49-F238E27FC236}">
                    <a16:creationId xmlns:a16="http://schemas.microsoft.com/office/drawing/2014/main" id="{382C606A-203C-AB63-B307-09E8012EE158}"/>
                  </a:ext>
                </a:extLst>
              </p:cNvPr>
              <p:cNvSpPr/>
              <p:nvPr/>
            </p:nvSpPr>
            <p:spPr>
              <a:xfrm>
                <a:off x="6426318" y="3562666"/>
                <a:ext cx="4504438" cy="373004"/>
              </a:xfrm>
              <a:prstGeom prst="parallelogram">
                <a:avLst>
                  <a:gd name="adj" fmla="val 99622"/>
                </a:avLst>
              </a:prstGeom>
              <a:solidFill>
                <a:srgbClr val="00A26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TextBox 60">
                <a:extLst>
                  <a:ext uri="{FF2B5EF4-FFF2-40B4-BE49-F238E27FC236}">
                    <a16:creationId xmlns:a16="http://schemas.microsoft.com/office/drawing/2014/main" id="{5E75998A-A397-011E-0BC1-74776DAE654B}"/>
                  </a:ext>
                </a:extLst>
              </p:cNvPr>
              <p:cNvSpPr txBox="1"/>
              <p:nvPr/>
            </p:nvSpPr>
            <p:spPr>
              <a:xfrm>
                <a:off x="8370694" y="3507482"/>
                <a:ext cx="1806092" cy="4543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latin typeface="Arial" panose="020B0604020202020204" pitchFamily="34" charset="0"/>
                    <a:cs typeface="Arial" panose="020B0604020202020204" pitchFamily="34" charset="0"/>
                  </a:rPr>
                  <a:t>Contractor</a:t>
                </a:r>
              </a:p>
            </p:txBody>
          </p:sp>
          <p:sp>
            <p:nvSpPr>
              <p:cNvPr id="63" name="Parallelogram 62">
                <a:extLst>
                  <a:ext uri="{FF2B5EF4-FFF2-40B4-BE49-F238E27FC236}">
                    <a16:creationId xmlns:a16="http://schemas.microsoft.com/office/drawing/2014/main" id="{05520AEB-143D-C87B-4923-A0DFA6B3F003}"/>
                  </a:ext>
                </a:extLst>
              </p:cNvPr>
              <p:cNvSpPr/>
              <p:nvPr/>
            </p:nvSpPr>
            <p:spPr>
              <a:xfrm>
                <a:off x="5129039" y="3562666"/>
                <a:ext cx="2554754" cy="373003"/>
              </a:xfrm>
              <a:prstGeom prst="parallelogram">
                <a:avLst>
                  <a:gd name="adj" fmla="val 99622"/>
                </a:avLst>
              </a:prstGeom>
              <a:pattFill prst="wdDnDiag">
                <a:fgClr>
                  <a:srgbClr val="00B050"/>
                </a:fgClr>
                <a:bgClr>
                  <a:srgbClr val="990099"/>
                </a:bgClr>
              </a:patt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4" name="Straight Connector 23">
                <a:extLst>
                  <a:ext uri="{FF2B5EF4-FFF2-40B4-BE49-F238E27FC236}">
                    <a16:creationId xmlns:a16="http://schemas.microsoft.com/office/drawing/2014/main" id="{BF549464-D3EC-D6C1-12A3-1DA90F677467}"/>
                  </a:ext>
                </a:extLst>
              </p:cNvPr>
              <p:cNvCxnSpPr>
                <a:cxnSpLocks/>
              </p:cNvCxnSpPr>
              <p:nvPr/>
            </p:nvCxnSpPr>
            <p:spPr>
              <a:xfrm>
                <a:off x="2536208" y="1454623"/>
                <a:ext cx="8180067" cy="0"/>
              </a:xfrm>
              <a:prstGeom prst="line">
                <a:avLst/>
              </a:prstGeom>
              <a:ln w="19050">
                <a:solidFill>
                  <a:srgbClr val="FFC600"/>
                </a:solidFill>
              </a:ln>
            </p:spPr>
            <p:style>
              <a:lnRef idx="1">
                <a:schemeClr val="accent2"/>
              </a:lnRef>
              <a:fillRef idx="0">
                <a:schemeClr val="accent2"/>
              </a:fillRef>
              <a:effectRef idx="0">
                <a:schemeClr val="accent2"/>
              </a:effectRef>
              <a:fontRef idx="minor">
                <a:schemeClr val="tx1"/>
              </a:fontRef>
            </p:style>
          </p:cxnSp>
          <p:grpSp>
            <p:nvGrpSpPr>
              <p:cNvPr id="14" name="Group 13">
                <a:extLst>
                  <a:ext uri="{FF2B5EF4-FFF2-40B4-BE49-F238E27FC236}">
                    <a16:creationId xmlns:a16="http://schemas.microsoft.com/office/drawing/2014/main" id="{C662931A-C669-1892-73CB-BF92262DDEAD}"/>
                  </a:ext>
                </a:extLst>
              </p:cNvPr>
              <p:cNvGrpSpPr/>
              <p:nvPr/>
            </p:nvGrpSpPr>
            <p:grpSpPr>
              <a:xfrm>
                <a:off x="2386433" y="1879469"/>
                <a:ext cx="8523683" cy="793171"/>
                <a:chOff x="1610685" y="1780050"/>
                <a:chExt cx="7394981" cy="554925"/>
              </a:xfrm>
            </p:grpSpPr>
            <p:sp>
              <p:nvSpPr>
                <p:cNvPr id="6" name="Arrow: Pentagon 5">
                  <a:extLst>
                    <a:ext uri="{FF2B5EF4-FFF2-40B4-BE49-F238E27FC236}">
                      <a16:creationId xmlns:a16="http://schemas.microsoft.com/office/drawing/2014/main" id="{EB1FDB50-D2A8-6142-48E6-D04C4F0C6B46}"/>
                    </a:ext>
                  </a:extLst>
                </p:cNvPr>
                <p:cNvSpPr/>
                <p:nvPr/>
              </p:nvSpPr>
              <p:spPr>
                <a:xfrm>
                  <a:off x="1610685" y="1780050"/>
                  <a:ext cx="7394981" cy="528506"/>
                </a:xfrm>
                <a:prstGeom prst="homePlate">
                  <a:avLst/>
                </a:prstGeom>
                <a:solidFill>
                  <a:srgbClr val="5EB3E4"/>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Parallelogram 6">
                  <a:extLst>
                    <a:ext uri="{FF2B5EF4-FFF2-40B4-BE49-F238E27FC236}">
                      <a16:creationId xmlns:a16="http://schemas.microsoft.com/office/drawing/2014/main" id="{8DF9E6FC-3F5D-B09F-9350-EB5B40741A0A}"/>
                    </a:ext>
                  </a:extLst>
                </p:cNvPr>
                <p:cNvSpPr/>
                <p:nvPr/>
              </p:nvSpPr>
              <p:spPr>
                <a:xfrm>
                  <a:off x="2720119" y="2047861"/>
                  <a:ext cx="2682362" cy="260964"/>
                </a:xfrm>
                <a:prstGeom prst="parallelogram">
                  <a:avLst>
                    <a:gd name="adj" fmla="val 99622"/>
                  </a:avLst>
                </a:prstGeom>
                <a:solidFill>
                  <a:srgbClr val="80619F"/>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Parallelogram 8">
                  <a:extLst>
                    <a:ext uri="{FF2B5EF4-FFF2-40B4-BE49-F238E27FC236}">
                      <a16:creationId xmlns:a16="http://schemas.microsoft.com/office/drawing/2014/main" id="{2F0E623E-3829-EA05-CA50-6A368C4C1466}"/>
                    </a:ext>
                  </a:extLst>
                </p:cNvPr>
                <p:cNvSpPr/>
                <p:nvPr/>
              </p:nvSpPr>
              <p:spPr>
                <a:xfrm>
                  <a:off x="5257716" y="2048428"/>
                  <a:ext cx="3738760" cy="260964"/>
                </a:xfrm>
                <a:prstGeom prst="parallelogram">
                  <a:avLst>
                    <a:gd name="adj" fmla="val 99622"/>
                  </a:avLst>
                </a:prstGeom>
                <a:solidFill>
                  <a:srgbClr val="00A26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5A0797C2-1019-48AD-7658-A1B21F246C23}"/>
                    </a:ext>
                  </a:extLst>
                </p:cNvPr>
                <p:cNvSpPr txBox="1"/>
                <p:nvPr/>
              </p:nvSpPr>
              <p:spPr>
                <a:xfrm>
                  <a:off x="1740627" y="1882970"/>
                  <a:ext cx="1314893" cy="3443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a:solidFill>
                        <a:schemeClr val="bg1"/>
                      </a:solidFill>
                      <a:latin typeface="Arial" panose="020B0604020202020204" pitchFamily="34" charset="0"/>
                      <a:cs typeface="Arial" panose="020B0604020202020204" pitchFamily="34" charset="0"/>
                    </a:rPr>
                    <a:t>Owner</a:t>
                  </a:r>
                  <a:endParaRPr lang="en-US" b="1">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70291088-CD2F-1718-6CE0-C88DE14A310C}"/>
                    </a:ext>
                  </a:extLst>
                </p:cNvPr>
                <p:cNvSpPr txBox="1"/>
                <p:nvPr/>
              </p:nvSpPr>
              <p:spPr>
                <a:xfrm>
                  <a:off x="3477435" y="2017092"/>
                  <a:ext cx="1314893" cy="3178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latin typeface="Arial" panose="020B0604020202020204" pitchFamily="34" charset="0"/>
                      <a:cs typeface="Arial" panose="020B0604020202020204" pitchFamily="34" charset="0"/>
                    </a:rPr>
                    <a:t>Designer</a:t>
                  </a:r>
                </a:p>
              </p:txBody>
            </p:sp>
            <p:sp>
              <p:nvSpPr>
                <p:cNvPr id="12" name="TextBox 11">
                  <a:extLst>
                    <a:ext uri="{FF2B5EF4-FFF2-40B4-BE49-F238E27FC236}">
                      <a16:creationId xmlns:a16="http://schemas.microsoft.com/office/drawing/2014/main" id="{59EF891D-A064-EF43-35D1-ED867915B975}"/>
                    </a:ext>
                  </a:extLst>
                </p:cNvPr>
                <p:cNvSpPr txBox="1"/>
                <p:nvPr/>
              </p:nvSpPr>
              <p:spPr>
                <a:xfrm>
                  <a:off x="6479053" y="2017092"/>
                  <a:ext cx="1663415" cy="3178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latin typeface="Arial" panose="020B0604020202020204" pitchFamily="34" charset="0"/>
                      <a:cs typeface="Arial" panose="020B0604020202020204" pitchFamily="34" charset="0"/>
                    </a:rPr>
                    <a:t>Contractor</a:t>
                  </a:r>
                </a:p>
              </p:txBody>
            </p:sp>
          </p:grpSp>
          <p:sp>
            <p:nvSpPr>
              <p:cNvPr id="15" name="TextBox 14">
                <a:extLst>
                  <a:ext uri="{FF2B5EF4-FFF2-40B4-BE49-F238E27FC236}">
                    <a16:creationId xmlns:a16="http://schemas.microsoft.com/office/drawing/2014/main" id="{1993661B-5D65-4008-A53B-B59E89894FBC}"/>
                  </a:ext>
                </a:extLst>
              </p:cNvPr>
              <p:cNvSpPr txBox="1"/>
              <p:nvPr/>
            </p:nvSpPr>
            <p:spPr>
              <a:xfrm>
                <a:off x="871831" y="1824582"/>
                <a:ext cx="1372159" cy="87085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3867"/>
                    </a:solidFill>
                    <a:effectLst/>
                    <a:uLnTx/>
                    <a:uFillTx/>
                    <a:latin typeface="Franklin Gothic Medium Cond" panose="020B0606030402020204" pitchFamily="34" charset="0"/>
                    <a:ea typeface="+mn-ea"/>
                    <a:cs typeface="+mn-cs"/>
                  </a:rPr>
                  <a:t>Design-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3867"/>
                    </a:solidFill>
                    <a:effectLst/>
                    <a:uLnTx/>
                    <a:uFillTx/>
                    <a:latin typeface="Franklin Gothic Medium Cond" panose="020B0606030402020204" pitchFamily="34" charset="0"/>
                    <a:ea typeface="+mn-ea"/>
                    <a:cs typeface="+mn-cs"/>
                  </a:rPr>
                  <a:t>Bid-Build</a:t>
                </a:r>
              </a:p>
            </p:txBody>
          </p:sp>
          <p:cxnSp>
            <p:nvCxnSpPr>
              <p:cNvPr id="19" name="Straight Connector 18">
                <a:extLst>
                  <a:ext uri="{FF2B5EF4-FFF2-40B4-BE49-F238E27FC236}">
                    <a16:creationId xmlns:a16="http://schemas.microsoft.com/office/drawing/2014/main" id="{8B93C2EE-7C28-61AF-7D7C-C02E760099DB}"/>
                  </a:ext>
                </a:extLst>
              </p:cNvPr>
              <p:cNvCxnSpPr>
                <a:cxnSpLocks/>
              </p:cNvCxnSpPr>
              <p:nvPr/>
            </p:nvCxnSpPr>
            <p:spPr>
              <a:xfrm flipV="1">
                <a:off x="6752819" y="1199293"/>
                <a:ext cx="0" cy="518115"/>
              </a:xfrm>
              <a:prstGeom prst="line">
                <a:avLst/>
              </a:prstGeom>
              <a:ln w="1905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20" name="Straight Connector 19">
                <a:extLst>
                  <a:ext uri="{FF2B5EF4-FFF2-40B4-BE49-F238E27FC236}">
                    <a16:creationId xmlns:a16="http://schemas.microsoft.com/office/drawing/2014/main" id="{B5369A16-D14D-C7A3-F59E-6A7A8DBF2209}"/>
                  </a:ext>
                </a:extLst>
              </p:cNvPr>
              <p:cNvCxnSpPr>
                <a:cxnSpLocks/>
              </p:cNvCxnSpPr>
              <p:nvPr/>
            </p:nvCxnSpPr>
            <p:spPr>
              <a:xfrm flipV="1">
                <a:off x="10716275" y="1199292"/>
                <a:ext cx="0" cy="518115"/>
              </a:xfrm>
              <a:prstGeom prst="line">
                <a:avLst/>
              </a:prstGeom>
              <a:ln w="19050">
                <a:solidFill>
                  <a:srgbClr val="FFC000"/>
                </a:solidFill>
              </a:ln>
            </p:spPr>
            <p:style>
              <a:lnRef idx="1">
                <a:schemeClr val="accent2"/>
              </a:lnRef>
              <a:fillRef idx="0">
                <a:schemeClr val="accent2"/>
              </a:fillRef>
              <a:effectRef idx="0">
                <a:schemeClr val="accent2"/>
              </a:effectRef>
              <a:fontRef idx="minor">
                <a:schemeClr val="tx1"/>
              </a:fontRef>
            </p:style>
          </p:cxnSp>
          <p:sp>
            <p:nvSpPr>
              <p:cNvPr id="21" name="TextBox 20">
                <a:extLst>
                  <a:ext uri="{FF2B5EF4-FFF2-40B4-BE49-F238E27FC236}">
                    <a16:creationId xmlns:a16="http://schemas.microsoft.com/office/drawing/2014/main" id="{30DEB166-8A01-F5A7-4979-3FB8D86D6050}"/>
                  </a:ext>
                </a:extLst>
              </p:cNvPr>
              <p:cNvSpPr txBox="1"/>
              <p:nvPr/>
            </p:nvSpPr>
            <p:spPr>
              <a:xfrm>
                <a:off x="3678492" y="1246374"/>
                <a:ext cx="1982172" cy="41649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solidFill>
                      <a:srgbClr val="003867"/>
                    </a:solidFill>
                    <a:latin typeface="Arial" panose="020B0604020202020204" pitchFamily="34" charset="0"/>
                    <a:cs typeface="Arial" panose="020B0604020202020204" pitchFamily="34" charset="0"/>
                  </a:rPr>
                  <a:t>Preconstruction</a:t>
                </a:r>
                <a:endParaRPr lang="en-US" sz="1400" b="1">
                  <a:solidFill>
                    <a:srgbClr val="003867"/>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87C08C9C-1046-46B4-A3D4-EA7494BDC71A}"/>
                  </a:ext>
                </a:extLst>
              </p:cNvPr>
              <p:cNvSpPr txBox="1"/>
              <p:nvPr/>
            </p:nvSpPr>
            <p:spPr>
              <a:xfrm>
                <a:off x="7907680" y="1230481"/>
                <a:ext cx="1622954" cy="41649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solidFill>
                      <a:srgbClr val="003867"/>
                    </a:solidFill>
                    <a:latin typeface="Arial" panose="020B0604020202020204" pitchFamily="34" charset="0"/>
                    <a:cs typeface="Arial" panose="020B0604020202020204" pitchFamily="34" charset="0"/>
                  </a:rPr>
                  <a:t>Construction</a:t>
                </a:r>
                <a:endParaRPr lang="en-US" sz="2000" b="1">
                  <a:solidFill>
                    <a:srgbClr val="003867"/>
                  </a:solidFill>
                  <a:latin typeface="Arial" panose="020B0604020202020204" pitchFamily="34" charset="0"/>
                  <a:cs typeface="Arial" panose="020B0604020202020204" pitchFamily="34" charset="0"/>
                </a:endParaRPr>
              </a:p>
            </p:txBody>
          </p:sp>
          <p:cxnSp>
            <p:nvCxnSpPr>
              <p:cNvPr id="26" name="Straight Connector 25">
                <a:extLst>
                  <a:ext uri="{FF2B5EF4-FFF2-40B4-BE49-F238E27FC236}">
                    <a16:creationId xmlns:a16="http://schemas.microsoft.com/office/drawing/2014/main" id="{51E44E46-4631-F1AB-CF22-795196B7E5D8}"/>
                  </a:ext>
                </a:extLst>
              </p:cNvPr>
              <p:cNvCxnSpPr>
                <a:cxnSpLocks/>
              </p:cNvCxnSpPr>
              <p:nvPr/>
            </p:nvCxnSpPr>
            <p:spPr>
              <a:xfrm flipV="1">
                <a:off x="2419887" y="1326276"/>
                <a:ext cx="232640" cy="281229"/>
              </a:xfrm>
              <a:prstGeom prst="line">
                <a:avLst/>
              </a:prstGeom>
              <a:ln w="1905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27" name="Straight Connector 26">
                <a:extLst>
                  <a:ext uri="{FF2B5EF4-FFF2-40B4-BE49-F238E27FC236}">
                    <a16:creationId xmlns:a16="http://schemas.microsoft.com/office/drawing/2014/main" id="{B45C0EDB-8FFB-4232-073E-61A3936D7830}"/>
                  </a:ext>
                </a:extLst>
              </p:cNvPr>
              <p:cNvCxnSpPr>
                <a:cxnSpLocks/>
              </p:cNvCxnSpPr>
              <p:nvPr/>
            </p:nvCxnSpPr>
            <p:spPr>
              <a:xfrm flipV="1">
                <a:off x="6626241" y="1326276"/>
                <a:ext cx="232640" cy="281229"/>
              </a:xfrm>
              <a:prstGeom prst="line">
                <a:avLst/>
              </a:prstGeom>
              <a:ln w="1905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28" name="Straight Connector 27">
                <a:extLst>
                  <a:ext uri="{FF2B5EF4-FFF2-40B4-BE49-F238E27FC236}">
                    <a16:creationId xmlns:a16="http://schemas.microsoft.com/office/drawing/2014/main" id="{99B2BC24-911D-4C9C-A247-C04014BF9B71}"/>
                  </a:ext>
                </a:extLst>
              </p:cNvPr>
              <p:cNvCxnSpPr>
                <a:cxnSpLocks/>
              </p:cNvCxnSpPr>
              <p:nvPr/>
            </p:nvCxnSpPr>
            <p:spPr>
              <a:xfrm flipV="1">
                <a:off x="10599955" y="1314008"/>
                <a:ext cx="232640" cy="281229"/>
              </a:xfrm>
              <a:prstGeom prst="line">
                <a:avLst/>
              </a:prstGeom>
              <a:ln w="19050">
                <a:solidFill>
                  <a:srgbClr val="FFC000"/>
                </a:solidFill>
              </a:ln>
            </p:spPr>
            <p:style>
              <a:lnRef idx="1">
                <a:schemeClr val="accent2"/>
              </a:lnRef>
              <a:fillRef idx="0">
                <a:schemeClr val="accent2"/>
              </a:fillRef>
              <a:effectRef idx="0">
                <a:schemeClr val="accent2"/>
              </a:effectRef>
              <a:fontRef idx="minor">
                <a:schemeClr val="tx1"/>
              </a:fontRef>
            </p:style>
          </p:cxnSp>
        </p:grpSp>
      </p:grpSp>
      <p:sp>
        <p:nvSpPr>
          <p:cNvPr id="2" name="Rectangle 1">
            <a:extLst>
              <a:ext uri="{FF2B5EF4-FFF2-40B4-BE49-F238E27FC236}">
                <a16:creationId xmlns:a16="http://schemas.microsoft.com/office/drawing/2014/main" id="{E37A88D0-783B-238A-B677-FB66049EB066}"/>
              </a:ext>
            </a:extLst>
          </p:cNvPr>
          <p:cNvSpPr/>
          <p:nvPr/>
        </p:nvSpPr>
        <p:spPr>
          <a:xfrm>
            <a:off x="0" y="0"/>
            <a:ext cx="12192000" cy="864663"/>
          </a:xfrm>
          <a:prstGeom prst="rect">
            <a:avLst/>
          </a:prstGeom>
          <a:solidFill>
            <a:srgbClr val="005D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18C4949-BF2C-264F-4E46-031FB0D00878}"/>
              </a:ext>
            </a:extLst>
          </p:cNvPr>
          <p:cNvSpPr/>
          <p:nvPr/>
        </p:nvSpPr>
        <p:spPr>
          <a:xfrm>
            <a:off x="902233" y="345180"/>
            <a:ext cx="6423475" cy="914400"/>
          </a:xfrm>
          <a:prstGeom prst="rect">
            <a:avLst/>
          </a:prstGeom>
          <a:solidFill>
            <a:srgbClr val="00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spc="300">
                <a:solidFill>
                  <a:schemeClr val="bg1"/>
                </a:solidFill>
                <a:latin typeface="Arial Black" panose="020B0A04020102020204" pitchFamily="34" charset="0"/>
                <a:cs typeface="Arial" panose="020B0604020202020204" pitchFamily="34" charset="0"/>
              </a:rPr>
              <a:t>DELIVERY METHODS</a:t>
            </a:r>
          </a:p>
        </p:txBody>
      </p:sp>
      <p:sp>
        <p:nvSpPr>
          <p:cNvPr id="4" name="Rectangle 3">
            <a:extLst>
              <a:ext uri="{FF2B5EF4-FFF2-40B4-BE49-F238E27FC236}">
                <a16:creationId xmlns:a16="http://schemas.microsoft.com/office/drawing/2014/main" id="{A511246E-B234-FD4C-3D3A-D7535B3744DF}"/>
              </a:ext>
            </a:extLst>
          </p:cNvPr>
          <p:cNvSpPr/>
          <p:nvPr/>
        </p:nvSpPr>
        <p:spPr>
          <a:xfrm>
            <a:off x="7673040" y="496140"/>
            <a:ext cx="2961801" cy="579122"/>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spc="300">
                <a:solidFill>
                  <a:srgbClr val="003867"/>
                </a:solidFill>
                <a:latin typeface="Arial Black" panose="020B0A04020102020204" pitchFamily="34" charset="0"/>
                <a:cs typeface="Arial" panose="020B0604020202020204" pitchFamily="34" charset="0"/>
              </a:rPr>
              <a:t>COMPARISON</a:t>
            </a:r>
          </a:p>
        </p:txBody>
      </p:sp>
    </p:spTree>
    <p:extLst>
      <p:ext uri="{BB962C8B-B14F-4D97-AF65-F5344CB8AC3E}">
        <p14:creationId xmlns:p14="http://schemas.microsoft.com/office/powerpoint/2010/main" val="3272324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outdoor, sky, city, day&#10;&#10;Description automatically generated">
            <a:extLst>
              <a:ext uri="{FF2B5EF4-FFF2-40B4-BE49-F238E27FC236}">
                <a16:creationId xmlns:a16="http://schemas.microsoft.com/office/drawing/2014/main" id="{8C3FF373-EEAB-D9B7-228A-2F61A4FA729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48567" y="2070635"/>
            <a:ext cx="2743200" cy="2743200"/>
          </a:xfrm>
          <a:prstGeom prst="ellipse">
            <a:avLst/>
          </a:prstGeom>
        </p:spPr>
      </p:pic>
      <p:sp>
        <p:nvSpPr>
          <p:cNvPr id="5" name="Title 4">
            <a:extLst>
              <a:ext uri="{FF2B5EF4-FFF2-40B4-BE49-F238E27FC236}">
                <a16:creationId xmlns:a16="http://schemas.microsoft.com/office/drawing/2014/main" id="{79F2B7C5-DB6E-B531-2B73-F9434262A5D4}"/>
              </a:ext>
            </a:extLst>
          </p:cNvPr>
          <p:cNvSpPr>
            <a:spLocks noGrp="1"/>
          </p:cNvSpPr>
          <p:nvPr>
            <p:ph type="ctrTitle"/>
          </p:nvPr>
        </p:nvSpPr>
        <p:spPr>
          <a:xfrm>
            <a:off x="4182533" y="2967928"/>
            <a:ext cx="7209182" cy="920392"/>
          </a:xfrm>
        </p:spPr>
        <p:txBody>
          <a:bodyPr anchor="ctr">
            <a:normAutofit/>
          </a:bodyPr>
          <a:lstStyle/>
          <a:p>
            <a:r>
              <a:rPr lang="en-US" sz="4400">
                <a:solidFill>
                  <a:srgbClr val="FFFFFF"/>
                </a:solidFill>
                <a:latin typeface="Arial Black"/>
              </a:rPr>
              <a:t>CHALLENGES</a:t>
            </a:r>
            <a:endParaRPr lang="en-US" sz="4400">
              <a:solidFill>
                <a:srgbClr val="FFFFFF"/>
              </a:solidFill>
            </a:endParaRPr>
          </a:p>
        </p:txBody>
      </p:sp>
      <p:sp>
        <p:nvSpPr>
          <p:cNvPr id="4" name="Slide Number Placeholder 3">
            <a:extLst>
              <a:ext uri="{FF2B5EF4-FFF2-40B4-BE49-F238E27FC236}">
                <a16:creationId xmlns:a16="http://schemas.microsoft.com/office/drawing/2014/main" id="{6CC7DB40-2C25-F757-5AFF-6E97A4BC88A3}"/>
              </a:ext>
            </a:extLst>
          </p:cNvPr>
          <p:cNvSpPr>
            <a:spLocks noGrp="1"/>
          </p:cNvSpPr>
          <p:nvPr>
            <p:ph type="sldNum" sz="quarter" idx="4294967295"/>
          </p:nvPr>
        </p:nvSpPr>
        <p:spPr>
          <a:xfrm>
            <a:off x="11617325" y="6356350"/>
            <a:ext cx="574675" cy="365125"/>
          </a:xfrm>
        </p:spPr>
        <p:txBody>
          <a:bodyPr/>
          <a:lstStyle/>
          <a:p>
            <a:fld id="{62EB98DD-AED7-CB4E-A308-5E99D971A9B7}" type="slidenum">
              <a:rPr lang="en-US" smtClean="0"/>
              <a:t>13</a:t>
            </a:fld>
            <a:endParaRPr lang="en-US"/>
          </a:p>
        </p:txBody>
      </p:sp>
    </p:spTree>
    <p:extLst>
      <p:ext uri="{BB962C8B-B14F-4D97-AF65-F5344CB8AC3E}">
        <p14:creationId xmlns:p14="http://schemas.microsoft.com/office/powerpoint/2010/main" val="2480544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F44B8-B934-F898-F0D4-8BE7345CFFE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42345B1-2CC6-179F-C7BE-C9F755883E29}"/>
              </a:ext>
            </a:extLst>
          </p:cNvPr>
          <p:cNvPicPr>
            <a:picLocks noChangeAspect="1"/>
          </p:cNvPicPr>
          <p:nvPr/>
        </p:nvPicPr>
        <p:blipFill>
          <a:blip r:embed="rId3"/>
          <a:srcRect l="-75" t="6193" r="92" b="-182"/>
          <a:stretch>
            <a:fillRect/>
          </a:stretch>
        </p:blipFill>
        <p:spPr>
          <a:xfrm>
            <a:off x="6323602" y="0"/>
            <a:ext cx="5875439" cy="4257970"/>
          </a:xfrm>
          <a:prstGeom prst="rect">
            <a:avLst/>
          </a:prstGeom>
          <a:blipFill>
            <a:blip r:embed="rId4"/>
            <a:stretch>
              <a:fillRect/>
            </a:stretch>
          </a:blipFill>
        </p:spPr>
      </p:pic>
      <p:sp>
        <p:nvSpPr>
          <p:cNvPr id="13" name="Rectangle 12">
            <a:extLst>
              <a:ext uri="{FF2B5EF4-FFF2-40B4-BE49-F238E27FC236}">
                <a16:creationId xmlns:a16="http://schemas.microsoft.com/office/drawing/2014/main" id="{5820DFDF-45A4-666D-0979-9B9B26F5F803}"/>
              </a:ext>
            </a:extLst>
          </p:cNvPr>
          <p:cNvSpPr/>
          <p:nvPr/>
        </p:nvSpPr>
        <p:spPr>
          <a:xfrm>
            <a:off x="-3" y="-535"/>
            <a:ext cx="6325386"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5" name="Content Placeholder 4">
            <a:extLst>
              <a:ext uri="{FF2B5EF4-FFF2-40B4-BE49-F238E27FC236}">
                <a16:creationId xmlns:a16="http://schemas.microsoft.com/office/drawing/2014/main" id="{5665D998-1471-1520-B29C-4FB081CE625E}"/>
              </a:ext>
            </a:extLst>
          </p:cNvPr>
          <p:cNvSpPr>
            <a:spLocks noGrp="1"/>
          </p:cNvSpPr>
          <p:nvPr>
            <p:ph idx="1"/>
          </p:nvPr>
        </p:nvSpPr>
        <p:spPr>
          <a:xfrm>
            <a:off x="107430" y="1831805"/>
            <a:ext cx="3057681" cy="2077492"/>
          </a:xfrm>
          <a:noFill/>
        </p:spPr>
        <p:txBody>
          <a:bodyPr vert="horz" wrap="square" lIns="0" tIns="0" rIns="0" bIns="0" rtlCol="0" anchor="t">
            <a:spAutoFit/>
          </a:bodyPr>
          <a:lstStyle/>
          <a:p>
            <a:pPr marL="0" indent="0" algn="r">
              <a:lnSpc>
                <a:spcPct val="100000"/>
              </a:lnSpc>
              <a:buNone/>
            </a:pPr>
            <a:r>
              <a:rPr lang="en-US" sz="2200" b="1">
                <a:solidFill>
                  <a:schemeClr val="bg1"/>
                </a:solidFill>
                <a:latin typeface="Arial"/>
                <a:cs typeface="Arial"/>
              </a:rPr>
              <a:t>Brent Spence Bridge Design Volume</a:t>
            </a:r>
            <a:endParaRPr lang="en-US" b="1">
              <a:solidFill>
                <a:schemeClr val="bg1"/>
              </a:solidFill>
            </a:endParaRPr>
          </a:p>
          <a:p>
            <a:pPr marL="0" indent="0">
              <a:lnSpc>
                <a:spcPct val="100000"/>
              </a:lnSpc>
              <a:buNone/>
            </a:pPr>
            <a:endParaRPr lang="en-US" sz="2200" b="1">
              <a:solidFill>
                <a:schemeClr val="bg1"/>
              </a:solidFill>
              <a:latin typeface="Arial"/>
              <a:cs typeface="Arial"/>
            </a:endParaRPr>
          </a:p>
          <a:p>
            <a:pPr marL="0" indent="0" algn="r">
              <a:lnSpc>
                <a:spcPct val="100000"/>
              </a:lnSpc>
              <a:buNone/>
            </a:pPr>
            <a:r>
              <a:rPr lang="en-US" sz="2200" b="1">
                <a:solidFill>
                  <a:schemeClr val="bg1"/>
                </a:solidFill>
                <a:latin typeface="Arial"/>
                <a:cs typeface="Arial"/>
              </a:rPr>
              <a:t>Current Volume</a:t>
            </a:r>
            <a:endParaRPr lang="en-US" sz="2200" b="1">
              <a:solidFill>
                <a:schemeClr val="bg1"/>
              </a:solidFill>
            </a:endParaRPr>
          </a:p>
          <a:p>
            <a:pPr marL="0" indent="0">
              <a:lnSpc>
                <a:spcPct val="100000"/>
              </a:lnSpc>
              <a:buNone/>
            </a:pPr>
            <a:endParaRPr lang="en-US" sz="2200" b="1">
              <a:solidFill>
                <a:schemeClr val="bg1"/>
              </a:solidFill>
            </a:endParaRPr>
          </a:p>
        </p:txBody>
      </p:sp>
      <p:sp>
        <p:nvSpPr>
          <p:cNvPr id="2" name="Title 1">
            <a:extLst>
              <a:ext uri="{FF2B5EF4-FFF2-40B4-BE49-F238E27FC236}">
                <a16:creationId xmlns:a16="http://schemas.microsoft.com/office/drawing/2014/main" id="{5DC14D19-4846-B305-EBC2-B7C87C1D7485}"/>
              </a:ext>
            </a:extLst>
          </p:cNvPr>
          <p:cNvSpPr>
            <a:spLocks noGrp="1"/>
          </p:cNvSpPr>
          <p:nvPr>
            <p:ph type="title" idx="4294967295"/>
          </p:nvPr>
        </p:nvSpPr>
        <p:spPr>
          <a:xfrm>
            <a:off x="457200" y="457200"/>
            <a:ext cx="4565650" cy="800100"/>
          </a:xfrm>
        </p:spPr>
        <p:txBody>
          <a:bodyPr>
            <a:normAutofit fontScale="90000"/>
          </a:bodyPr>
          <a:lstStyle/>
          <a:p>
            <a:r>
              <a:rPr lang="en-US" sz="3200">
                <a:solidFill>
                  <a:schemeClr val="bg1"/>
                </a:solidFill>
                <a:latin typeface="Arial Black"/>
              </a:rPr>
              <a:t>Challenge: Capacity</a:t>
            </a:r>
            <a:endParaRPr lang="en-US" sz="3200">
              <a:solidFill>
                <a:schemeClr val="bg1"/>
              </a:solidFill>
            </a:endParaRPr>
          </a:p>
        </p:txBody>
      </p:sp>
      <p:sp>
        <p:nvSpPr>
          <p:cNvPr id="8" name="Content Placeholder 4">
            <a:extLst>
              <a:ext uri="{FF2B5EF4-FFF2-40B4-BE49-F238E27FC236}">
                <a16:creationId xmlns:a16="http://schemas.microsoft.com/office/drawing/2014/main" id="{37419098-3473-6A98-5CCF-E64EB53A2DBF}"/>
              </a:ext>
            </a:extLst>
          </p:cNvPr>
          <p:cNvSpPr txBox="1">
            <a:spLocks/>
          </p:cNvSpPr>
          <p:nvPr/>
        </p:nvSpPr>
        <p:spPr>
          <a:xfrm>
            <a:off x="3607633" y="2171582"/>
            <a:ext cx="2707911" cy="1738938"/>
          </a:xfrm>
          <a:prstGeom prst="rect">
            <a:avLst/>
          </a:prstGeom>
          <a:noFill/>
        </p:spPr>
        <p:txBody>
          <a:bodyPr vert="horz" wrap="square" lIns="0" tIns="0" rIns="0" bIns="0" rtlCol="0" anchor="t">
            <a:spAutoFit/>
          </a:bodyPr>
          <a:lstStyle>
            <a:lvl1pPr marL="171450" indent="-171450" algn="l" defTabSz="914400" rtl="0" eaLnBrk="1" latinLnBrk="0" hangingPunct="1">
              <a:lnSpc>
                <a:spcPct val="90000"/>
              </a:lnSpc>
              <a:spcBef>
                <a:spcPts val="10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344488" indent="-173038" algn="l" defTabSz="914400" rtl="0" eaLnBrk="1" latinLnBrk="0" hangingPunct="1">
              <a:lnSpc>
                <a:spcPct val="90000"/>
              </a:lnSpc>
              <a:spcBef>
                <a:spcPts val="500"/>
              </a:spcBef>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2pPr>
            <a:lvl3pPr marL="466725" indent="-122238"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3pPr>
            <a:lvl4pPr marL="577850" indent="-111125" algn="l" defTabSz="914400" rtl="0" eaLnBrk="1" latinLnBrk="0" hangingPunct="1">
              <a:lnSpc>
                <a:spcPct val="90000"/>
              </a:lnSpc>
              <a:spcBef>
                <a:spcPts val="500"/>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577850" indent="-111125" algn="l" defTabSz="914400" rtl="0" eaLnBrk="1" latinLnBrk="0" hangingPunct="1">
              <a:lnSpc>
                <a:spcPct val="90000"/>
              </a:lnSpc>
              <a:spcBef>
                <a:spcPts val="500"/>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200" b="1">
                <a:solidFill>
                  <a:srgbClr val="E7A605"/>
                </a:solidFill>
                <a:latin typeface="Arial"/>
                <a:cs typeface="Arial"/>
              </a:rPr>
              <a:t>80,000 </a:t>
            </a:r>
            <a:r>
              <a:rPr lang="en-US" sz="2200" b="1" err="1">
                <a:solidFill>
                  <a:srgbClr val="E7A605"/>
                </a:solidFill>
                <a:latin typeface="Arial"/>
                <a:cs typeface="Arial"/>
              </a:rPr>
              <a:t>veh</a:t>
            </a:r>
            <a:r>
              <a:rPr lang="en-US" sz="2200" b="1">
                <a:solidFill>
                  <a:srgbClr val="E7A605"/>
                </a:solidFill>
                <a:latin typeface="Arial"/>
                <a:cs typeface="Arial"/>
              </a:rPr>
              <a:t>/day</a:t>
            </a:r>
            <a:endParaRPr lang="en-US" b="1">
              <a:solidFill>
                <a:srgbClr val="E7A605"/>
              </a:solidFill>
            </a:endParaRPr>
          </a:p>
          <a:p>
            <a:pPr marL="0" indent="0">
              <a:lnSpc>
                <a:spcPct val="100000"/>
              </a:lnSpc>
              <a:buFont typeface="Arial" panose="020B0604020202020204" pitchFamily="34" charset="0"/>
              <a:buNone/>
            </a:pPr>
            <a:endParaRPr lang="en-US" sz="2200" b="1">
              <a:solidFill>
                <a:srgbClr val="E7A605"/>
              </a:solidFill>
              <a:latin typeface="Arial"/>
              <a:cs typeface="Arial"/>
            </a:endParaRPr>
          </a:p>
          <a:p>
            <a:pPr marL="0" indent="0">
              <a:lnSpc>
                <a:spcPct val="100000"/>
              </a:lnSpc>
              <a:buNone/>
            </a:pPr>
            <a:r>
              <a:rPr lang="en-US" sz="2200" b="1">
                <a:solidFill>
                  <a:srgbClr val="E7A605"/>
                </a:solidFill>
                <a:latin typeface="Arial"/>
                <a:cs typeface="Arial"/>
              </a:rPr>
              <a:t>160,000+ </a:t>
            </a:r>
            <a:r>
              <a:rPr lang="en-US" sz="2200" b="1" err="1">
                <a:solidFill>
                  <a:srgbClr val="E7A605"/>
                </a:solidFill>
                <a:latin typeface="Arial"/>
                <a:cs typeface="Arial"/>
              </a:rPr>
              <a:t>veh</a:t>
            </a:r>
            <a:r>
              <a:rPr lang="en-US" sz="2200" b="1">
                <a:solidFill>
                  <a:srgbClr val="E7A605"/>
                </a:solidFill>
                <a:latin typeface="Arial"/>
                <a:cs typeface="Arial"/>
              </a:rPr>
              <a:t>/day</a:t>
            </a:r>
            <a:endParaRPr lang="en-US" b="1">
              <a:solidFill>
                <a:srgbClr val="E7A605"/>
              </a:solidFill>
            </a:endParaRPr>
          </a:p>
          <a:p>
            <a:pPr marL="0" indent="0">
              <a:lnSpc>
                <a:spcPct val="100000"/>
              </a:lnSpc>
              <a:buFont typeface="Arial" panose="020B0604020202020204" pitchFamily="34" charset="0"/>
              <a:buNone/>
            </a:pPr>
            <a:endParaRPr lang="en-US" sz="2200" b="1">
              <a:solidFill>
                <a:schemeClr val="bg1"/>
              </a:solidFill>
            </a:endParaRPr>
          </a:p>
        </p:txBody>
      </p:sp>
      <p:sp>
        <p:nvSpPr>
          <p:cNvPr id="10" name="Content Placeholder 4">
            <a:extLst>
              <a:ext uri="{FF2B5EF4-FFF2-40B4-BE49-F238E27FC236}">
                <a16:creationId xmlns:a16="http://schemas.microsoft.com/office/drawing/2014/main" id="{33012B84-9651-3962-3448-97BAA8FF564D}"/>
              </a:ext>
            </a:extLst>
          </p:cNvPr>
          <p:cNvSpPr txBox="1">
            <a:spLocks/>
          </p:cNvSpPr>
          <p:nvPr/>
        </p:nvSpPr>
        <p:spPr>
          <a:xfrm>
            <a:off x="371667" y="4950802"/>
            <a:ext cx="5341134" cy="677108"/>
          </a:xfrm>
          <a:prstGeom prst="rect">
            <a:avLst/>
          </a:prstGeom>
          <a:noFill/>
        </p:spPr>
        <p:txBody>
          <a:bodyPr vert="horz" wrap="square" lIns="0" tIns="0" rIns="0" bIns="0" rtlCol="0" anchor="t">
            <a:spAutoFit/>
          </a:bodyPr>
          <a:lstStyle>
            <a:lvl1pPr marL="228600" indent="-228600" algn="l" defTabSz="914400" rtl="0" eaLnBrk="1" latinLnBrk="0" hangingPunct="1">
              <a:lnSpc>
                <a:spcPct val="90000"/>
              </a:lnSpc>
              <a:spcBef>
                <a:spcPts val="1800"/>
              </a:spcBef>
              <a:buFont typeface="Arial" panose="020B0604020202020204" pitchFamily="34" charset="0"/>
              <a:buChar char="•"/>
              <a:defRPr sz="2400" kern="1200">
                <a:solidFill>
                  <a:schemeClr val="bg1"/>
                </a:solidFill>
                <a:latin typeface="+mn-lt"/>
                <a:ea typeface="+mn-ea"/>
                <a:cs typeface="Arial" panose="020B0604020202020204" pitchFamily="34" charset="0"/>
              </a:defRPr>
            </a:lvl1pPr>
            <a:lvl2pPr marL="576263"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Arial" panose="020B0604020202020204" pitchFamily="34" charset="0"/>
              </a:defRPr>
            </a:lvl2pPr>
            <a:lvl3pPr marL="914400" indent="-173038"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3pPr>
            <a:lvl4pPr marL="1260475"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Arial" panose="020B0604020202020204" pitchFamily="34" charset="0"/>
              </a:defRPr>
            </a:lvl4pPr>
            <a:lvl5pPr marL="1660525"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4400">
                <a:solidFill>
                  <a:schemeClr val="accent3">
                    <a:lumMod val="75000"/>
                  </a:schemeClr>
                </a:solidFill>
                <a:cs typeface="Arial"/>
              </a:rPr>
              <a:t>Companion Bridge</a:t>
            </a:r>
            <a:endParaRPr lang="en-US">
              <a:solidFill>
                <a:schemeClr val="accent3">
                  <a:lumMod val="75000"/>
                </a:schemeClr>
              </a:solidFill>
            </a:endParaRPr>
          </a:p>
        </p:txBody>
      </p:sp>
      <p:sp>
        <p:nvSpPr>
          <p:cNvPr id="12" name="Title 1">
            <a:extLst>
              <a:ext uri="{FF2B5EF4-FFF2-40B4-BE49-F238E27FC236}">
                <a16:creationId xmlns:a16="http://schemas.microsoft.com/office/drawing/2014/main" id="{19D79560-ED27-5117-9EE7-D3E56A96DCDE}"/>
              </a:ext>
            </a:extLst>
          </p:cNvPr>
          <p:cNvSpPr txBox="1">
            <a:spLocks/>
          </p:cNvSpPr>
          <p:nvPr/>
        </p:nvSpPr>
        <p:spPr>
          <a:xfrm>
            <a:off x="459698" y="4157272"/>
            <a:ext cx="4565650" cy="80010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2800" b="1" i="0" kern="1200" spc="300">
                <a:solidFill>
                  <a:schemeClr val="tx2"/>
                </a:solidFill>
                <a:latin typeface="Arial Black" panose="020B0604020202020204" pitchFamily="34" charset="0"/>
                <a:ea typeface="+mj-ea"/>
                <a:cs typeface="Arial Black" panose="020B0604020202020204" pitchFamily="34" charset="0"/>
              </a:defRPr>
            </a:lvl1pPr>
          </a:lstStyle>
          <a:p>
            <a:r>
              <a:rPr lang="en-US" sz="3200">
                <a:solidFill>
                  <a:schemeClr val="bg1"/>
                </a:solidFill>
                <a:latin typeface="Arial Black"/>
              </a:rPr>
              <a:t>Opportunity:</a:t>
            </a:r>
            <a:endParaRPr lang="en-US" sz="3200">
              <a:solidFill>
                <a:schemeClr val="bg1"/>
              </a:solidFill>
            </a:endParaRPr>
          </a:p>
        </p:txBody>
      </p:sp>
      <p:pic>
        <p:nvPicPr>
          <p:cNvPr id="4" name="Picture 3">
            <a:extLst>
              <a:ext uri="{FF2B5EF4-FFF2-40B4-BE49-F238E27FC236}">
                <a16:creationId xmlns:a16="http://schemas.microsoft.com/office/drawing/2014/main" id="{C320E845-776F-743E-9A29-4248E5C258A8}"/>
              </a:ext>
            </a:extLst>
          </p:cNvPr>
          <p:cNvPicPr>
            <a:picLocks noChangeAspect="1"/>
          </p:cNvPicPr>
          <p:nvPr/>
        </p:nvPicPr>
        <p:blipFill>
          <a:blip r:embed="rId5"/>
          <a:srcRect l="33" t="3037" r="219" b="1850"/>
          <a:stretch>
            <a:fillRect/>
          </a:stretch>
        </p:blipFill>
        <p:spPr>
          <a:xfrm>
            <a:off x="6318797" y="3260253"/>
            <a:ext cx="5886534" cy="3611812"/>
          </a:xfrm>
          <a:prstGeom prst="rect">
            <a:avLst/>
          </a:prstGeom>
        </p:spPr>
      </p:pic>
    </p:spTree>
    <p:extLst>
      <p:ext uri="{BB962C8B-B14F-4D97-AF65-F5344CB8AC3E}">
        <p14:creationId xmlns:p14="http://schemas.microsoft.com/office/powerpoint/2010/main" val="709037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847AC-FF2D-DAA3-F67E-55256767981E}"/>
              </a:ext>
            </a:extLst>
          </p:cNvPr>
          <p:cNvSpPr>
            <a:spLocks noGrp="1"/>
          </p:cNvSpPr>
          <p:nvPr>
            <p:ph type="title"/>
          </p:nvPr>
        </p:nvSpPr>
        <p:spPr/>
        <p:txBody>
          <a:bodyPr>
            <a:normAutofit fontScale="90000"/>
          </a:bodyPr>
          <a:lstStyle/>
          <a:p>
            <a:r>
              <a:rPr lang="en-US">
                <a:solidFill>
                  <a:srgbClr val="FFFFFF"/>
                </a:solidFill>
                <a:latin typeface="Arial Black"/>
              </a:rPr>
              <a:t>Challenge: Bridge Type Selection</a:t>
            </a:r>
            <a:br>
              <a:rPr lang="en-US">
                <a:latin typeface="Arial Black"/>
              </a:rPr>
            </a:br>
            <a:r>
              <a:rPr lang="en-US">
                <a:solidFill>
                  <a:srgbClr val="FFFFFF"/>
                </a:solidFill>
                <a:latin typeface="Arial Black"/>
              </a:rPr>
              <a:t>Site Limitations - </a:t>
            </a:r>
            <a:r>
              <a:rPr lang="en-US" b="0">
                <a:solidFill>
                  <a:srgbClr val="FFFFFF"/>
                </a:solidFill>
                <a:latin typeface="Arial Black"/>
              </a:rPr>
              <a:t>USCG Requirements</a:t>
            </a:r>
          </a:p>
        </p:txBody>
      </p:sp>
      <p:sp>
        <p:nvSpPr>
          <p:cNvPr id="3" name="Content Placeholder 2">
            <a:extLst>
              <a:ext uri="{FF2B5EF4-FFF2-40B4-BE49-F238E27FC236}">
                <a16:creationId xmlns:a16="http://schemas.microsoft.com/office/drawing/2014/main" id="{031B69F3-292C-98F4-39FC-45ED12DA96FF}"/>
              </a:ext>
            </a:extLst>
          </p:cNvPr>
          <p:cNvSpPr>
            <a:spLocks noGrp="1"/>
          </p:cNvSpPr>
          <p:nvPr>
            <p:ph idx="1"/>
          </p:nvPr>
        </p:nvSpPr>
        <p:spPr/>
        <p:txBody>
          <a:bodyPr/>
          <a:lstStyle/>
          <a:p>
            <a:pPr lvl="1">
              <a:buFont typeface="Arial" panose="020B0604020202020204" pitchFamily="34" charset="0"/>
              <a:buChar char="•"/>
            </a:pPr>
            <a:r>
              <a:rPr lang="en-US" sz="2400"/>
              <a:t>Ohio River</a:t>
            </a:r>
          </a:p>
          <a:p>
            <a:pPr lvl="1">
              <a:buFont typeface="Arial" panose="020B0604020202020204" pitchFamily="34" charset="0"/>
              <a:buChar char="•"/>
            </a:pPr>
            <a:r>
              <a:rPr lang="en-US" sz="2400"/>
              <a:t>Congested site with many bridges</a:t>
            </a:r>
          </a:p>
          <a:p>
            <a:pPr lvl="1">
              <a:buFont typeface="Arial" panose="020B0604020202020204" pitchFamily="34" charset="0"/>
              <a:buChar char="•"/>
            </a:pPr>
            <a:r>
              <a:rPr lang="en-US" sz="2400"/>
              <a:t>33° bend in river</a:t>
            </a:r>
          </a:p>
          <a:p>
            <a:pPr lvl="1">
              <a:buFont typeface="Arial" panose="020B0604020202020204" pitchFamily="34" charset="0"/>
              <a:buChar char="•"/>
            </a:pPr>
            <a:r>
              <a:rPr lang="en-US" sz="2400"/>
              <a:t>Vessel traffic</a:t>
            </a:r>
          </a:p>
          <a:p>
            <a:pPr marL="171450" lvl="1" indent="0">
              <a:buNone/>
            </a:pPr>
            <a:endParaRPr lang="en-US" sz="2400"/>
          </a:p>
        </p:txBody>
      </p:sp>
      <p:sp>
        <p:nvSpPr>
          <p:cNvPr id="5" name="Slide Number Placeholder 4">
            <a:extLst>
              <a:ext uri="{FF2B5EF4-FFF2-40B4-BE49-F238E27FC236}">
                <a16:creationId xmlns:a16="http://schemas.microsoft.com/office/drawing/2014/main" id="{BAFE4C1D-0F92-7E9B-F82B-54DE13419A43}"/>
              </a:ext>
            </a:extLst>
          </p:cNvPr>
          <p:cNvSpPr>
            <a:spLocks noGrp="1"/>
          </p:cNvSpPr>
          <p:nvPr>
            <p:ph type="sldNum" sz="quarter" idx="12"/>
          </p:nvPr>
        </p:nvSpPr>
        <p:spPr/>
        <p:txBody>
          <a:bodyPr/>
          <a:lstStyle/>
          <a:p>
            <a:fld id="{7FA1F697-CBF3-4633-A392-B3D77DB57610}" type="slidenum">
              <a:rPr lang="en-US" smtClean="0"/>
              <a:t>15</a:t>
            </a:fld>
            <a:endParaRPr lang="en-US"/>
          </a:p>
        </p:txBody>
      </p:sp>
      <p:pic>
        <p:nvPicPr>
          <p:cNvPr id="7" name="Content Placeholder 6">
            <a:extLst>
              <a:ext uri="{FF2B5EF4-FFF2-40B4-BE49-F238E27FC236}">
                <a16:creationId xmlns:a16="http://schemas.microsoft.com/office/drawing/2014/main" id="{28D6FC33-36F4-80E1-ADAD-11B7BEBC00CB}"/>
              </a:ext>
            </a:extLst>
          </p:cNvPr>
          <p:cNvPicPr>
            <a:picLocks noGrp="1" noChangeAspect="1"/>
          </p:cNvPicPr>
          <p:nvPr>
            <p:ph sz="half" idx="4294967295"/>
          </p:nvPr>
        </p:nvPicPr>
        <p:blipFill>
          <a:blip r:embed="rId3"/>
          <a:srcRect b="24501"/>
          <a:stretch>
            <a:fillRect/>
          </a:stretch>
        </p:blipFill>
        <p:spPr>
          <a:xfrm>
            <a:off x="6943725" y="1441450"/>
            <a:ext cx="5248275" cy="2230196"/>
          </a:xfrm>
          <a:prstGeom prst="rect">
            <a:avLst/>
          </a:prstGeom>
        </p:spPr>
      </p:pic>
      <p:pic>
        <p:nvPicPr>
          <p:cNvPr id="9" name="Picture 8">
            <a:extLst>
              <a:ext uri="{FF2B5EF4-FFF2-40B4-BE49-F238E27FC236}">
                <a16:creationId xmlns:a16="http://schemas.microsoft.com/office/drawing/2014/main" id="{536366D7-3AA6-32C8-CD46-D9F11F4F1EFF}"/>
              </a:ext>
            </a:extLst>
          </p:cNvPr>
          <p:cNvPicPr>
            <a:picLocks noChangeAspect="1"/>
          </p:cNvPicPr>
          <p:nvPr/>
        </p:nvPicPr>
        <p:blipFill>
          <a:blip r:embed="rId4"/>
          <a:stretch>
            <a:fillRect/>
          </a:stretch>
        </p:blipFill>
        <p:spPr>
          <a:xfrm>
            <a:off x="7304018" y="3793209"/>
            <a:ext cx="4658497" cy="2928266"/>
          </a:xfrm>
          <a:prstGeom prst="rect">
            <a:avLst/>
          </a:prstGeom>
        </p:spPr>
      </p:pic>
      <p:pic>
        <p:nvPicPr>
          <p:cNvPr id="11" name="Picture 10">
            <a:extLst>
              <a:ext uri="{FF2B5EF4-FFF2-40B4-BE49-F238E27FC236}">
                <a16:creationId xmlns:a16="http://schemas.microsoft.com/office/drawing/2014/main" id="{9EA6DF8C-4663-10FE-C115-600B793EED91}"/>
              </a:ext>
            </a:extLst>
          </p:cNvPr>
          <p:cNvPicPr>
            <a:picLocks noChangeAspect="1"/>
          </p:cNvPicPr>
          <p:nvPr/>
        </p:nvPicPr>
        <p:blipFill>
          <a:blip r:embed="rId5"/>
          <a:srcRect b="28626"/>
          <a:stretch>
            <a:fillRect/>
          </a:stretch>
        </p:blipFill>
        <p:spPr>
          <a:xfrm>
            <a:off x="229485" y="4328221"/>
            <a:ext cx="6811282" cy="1725831"/>
          </a:xfrm>
          <a:prstGeom prst="rect">
            <a:avLst/>
          </a:prstGeom>
          <a:noFill/>
        </p:spPr>
      </p:pic>
    </p:spTree>
    <p:extLst>
      <p:ext uri="{BB962C8B-B14F-4D97-AF65-F5344CB8AC3E}">
        <p14:creationId xmlns:p14="http://schemas.microsoft.com/office/powerpoint/2010/main" val="2879189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709CD-37A3-917D-2329-6B50FA8F4E5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7A94D5-F43A-9E9E-1754-7B8A44888DA0}"/>
              </a:ext>
            </a:extLst>
          </p:cNvPr>
          <p:cNvSpPr>
            <a:spLocks noGrp="1"/>
          </p:cNvSpPr>
          <p:nvPr>
            <p:ph idx="1"/>
          </p:nvPr>
        </p:nvSpPr>
        <p:spPr/>
        <p:txBody>
          <a:bodyPr vert="horz" lIns="91440" tIns="45720" rIns="91440" bIns="45720" rtlCol="0" anchor="t">
            <a:noAutofit/>
          </a:bodyPr>
          <a:lstStyle/>
          <a:p>
            <a:r>
              <a:rPr lang="en-US" sz="2000">
                <a:latin typeface="Arial"/>
                <a:cs typeface="Arial"/>
              </a:rPr>
              <a:t>Navigation channel developed with Army Corps of Engineers </a:t>
            </a:r>
          </a:p>
          <a:p>
            <a:r>
              <a:rPr lang="en-US" sz="2000">
                <a:latin typeface="Arial"/>
                <a:cs typeface="Arial"/>
              </a:rPr>
              <a:t>Opportunity – Open and wider channel</a:t>
            </a:r>
            <a:r>
              <a:rPr lang="en-US">
                <a:latin typeface="Arial"/>
                <a:cs typeface="Arial"/>
              </a:rPr>
              <a:t> </a:t>
            </a:r>
          </a:p>
          <a:p>
            <a:r>
              <a:rPr lang="en-US" sz="2000">
                <a:latin typeface="Arial"/>
                <a:cs typeface="Arial"/>
              </a:rPr>
              <a:t>Pylons designed to resist the associated collision forces from the vessel traffic.</a:t>
            </a:r>
          </a:p>
          <a:p>
            <a:pPr marL="171450"/>
            <a:endParaRPr lang="en-US"/>
          </a:p>
          <a:p>
            <a:pPr marL="171450" lvl="1" indent="0">
              <a:buNone/>
            </a:pPr>
            <a:endParaRPr lang="en-US"/>
          </a:p>
        </p:txBody>
      </p:sp>
      <p:sp>
        <p:nvSpPr>
          <p:cNvPr id="5" name="Slide Number Placeholder 4">
            <a:extLst>
              <a:ext uri="{FF2B5EF4-FFF2-40B4-BE49-F238E27FC236}">
                <a16:creationId xmlns:a16="http://schemas.microsoft.com/office/drawing/2014/main" id="{4F6FC0EB-8825-248C-5C95-3743599F9E45}"/>
              </a:ext>
            </a:extLst>
          </p:cNvPr>
          <p:cNvSpPr>
            <a:spLocks noGrp="1"/>
          </p:cNvSpPr>
          <p:nvPr>
            <p:ph type="sldNum" sz="quarter" idx="12"/>
          </p:nvPr>
        </p:nvSpPr>
        <p:spPr/>
        <p:txBody>
          <a:bodyPr/>
          <a:lstStyle/>
          <a:p>
            <a:fld id="{7FA1F697-CBF3-4633-A392-B3D77DB57610}" type="slidenum">
              <a:rPr lang="en-US" smtClean="0"/>
              <a:t>16</a:t>
            </a:fld>
            <a:endParaRPr lang="en-US"/>
          </a:p>
        </p:txBody>
      </p:sp>
      <p:pic>
        <p:nvPicPr>
          <p:cNvPr id="12" name="Content Placeholder 6">
            <a:extLst>
              <a:ext uri="{FF2B5EF4-FFF2-40B4-BE49-F238E27FC236}">
                <a16:creationId xmlns:a16="http://schemas.microsoft.com/office/drawing/2014/main" id="{24D170C6-888D-C8EE-77B8-D2BA5D1D5E71}"/>
              </a:ext>
            </a:extLst>
          </p:cNvPr>
          <p:cNvPicPr>
            <a:picLocks noGrp="1" noChangeAspect="1"/>
          </p:cNvPicPr>
          <p:nvPr>
            <p:ph sz="half" idx="4294967295"/>
          </p:nvPr>
        </p:nvPicPr>
        <p:blipFill>
          <a:blip r:embed="rId3"/>
          <a:srcRect r="10823"/>
          <a:stretch>
            <a:fillRect/>
          </a:stretch>
        </p:blipFill>
        <p:spPr>
          <a:xfrm>
            <a:off x="265610" y="3118973"/>
            <a:ext cx="5316040" cy="3419939"/>
          </a:xfrm>
          <a:prstGeom prst="rect">
            <a:avLst/>
          </a:prstGeom>
        </p:spPr>
      </p:pic>
      <p:pic>
        <p:nvPicPr>
          <p:cNvPr id="7" name="Picture 6">
            <a:extLst>
              <a:ext uri="{FF2B5EF4-FFF2-40B4-BE49-F238E27FC236}">
                <a16:creationId xmlns:a16="http://schemas.microsoft.com/office/drawing/2014/main" id="{A9042361-456B-0AD2-973F-583C8DB3E075}"/>
              </a:ext>
              <a:ext uri="{C183D7F6-B498-43B3-948B-1728B52AA6E4}">
                <adec:decorative xmlns:adec="http://schemas.microsoft.com/office/drawing/2017/decorative" val="1"/>
              </a:ext>
            </a:extLst>
          </p:cNvPr>
          <p:cNvPicPr>
            <a:picLocks noChangeAspect="1"/>
          </p:cNvPicPr>
          <p:nvPr/>
        </p:nvPicPr>
        <p:blipFill>
          <a:blip r:embed="rId4"/>
          <a:srcRect r="1541"/>
          <a:stretch>
            <a:fillRect/>
          </a:stretch>
        </p:blipFill>
        <p:spPr>
          <a:xfrm>
            <a:off x="5911462" y="3112732"/>
            <a:ext cx="6014928" cy="3426180"/>
          </a:xfrm>
          <a:prstGeom prst="rect">
            <a:avLst/>
          </a:prstGeom>
        </p:spPr>
      </p:pic>
      <p:sp>
        <p:nvSpPr>
          <p:cNvPr id="6" name="Title 1">
            <a:extLst>
              <a:ext uri="{FF2B5EF4-FFF2-40B4-BE49-F238E27FC236}">
                <a16:creationId xmlns:a16="http://schemas.microsoft.com/office/drawing/2014/main" id="{CFE27E55-E870-AEEE-DC5E-10F8D5C33A89}"/>
              </a:ext>
            </a:extLst>
          </p:cNvPr>
          <p:cNvSpPr>
            <a:spLocks noGrp="1"/>
          </p:cNvSpPr>
          <p:nvPr>
            <p:ph type="title"/>
          </p:nvPr>
        </p:nvSpPr>
        <p:spPr>
          <a:xfrm>
            <a:off x="838200" y="411814"/>
            <a:ext cx="10515600" cy="711835"/>
          </a:xfrm>
        </p:spPr>
        <p:txBody>
          <a:bodyPr>
            <a:normAutofit fontScale="90000"/>
          </a:bodyPr>
          <a:lstStyle/>
          <a:p>
            <a:r>
              <a:rPr lang="en-US">
                <a:solidFill>
                  <a:srgbClr val="FFFFFF"/>
                </a:solidFill>
                <a:latin typeface="Arial Black"/>
              </a:rPr>
              <a:t>Challenge: Bridge Type Selection</a:t>
            </a:r>
            <a:br>
              <a:rPr lang="en-US">
                <a:latin typeface="Arial Black"/>
              </a:rPr>
            </a:br>
            <a:r>
              <a:rPr lang="en-US">
                <a:solidFill>
                  <a:srgbClr val="FFFFFF"/>
                </a:solidFill>
                <a:latin typeface="Arial Black"/>
              </a:rPr>
              <a:t>Site Limitations - </a:t>
            </a:r>
            <a:r>
              <a:rPr lang="en-US" b="0">
                <a:solidFill>
                  <a:srgbClr val="FFFFFF"/>
                </a:solidFill>
                <a:latin typeface="Arial Black"/>
              </a:rPr>
              <a:t>USCG Requirements</a:t>
            </a:r>
          </a:p>
        </p:txBody>
      </p:sp>
    </p:spTree>
    <p:extLst>
      <p:ext uri="{BB962C8B-B14F-4D97-AF65-F5344CB8AC3E}">
        <p14:creationId xmlns:p14="http://schemas.microsoft.com/office/powerpoint/2010/main" val="122104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C0FAB-8A45-A357-5790-B8B1867DB361}"/>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5FDEB62A-3F23-E5E7-33FB-BF9A27F5BDEE}"/>
              </a:ext>
            </a:extLst>
          </p:cNvPr>
          <p:cNvSpPr>
            <a:spLocks noGrp="1"/>
          </p:cNvSpPr>
          <p:nvPr>
            <p:ph type="title"/>
          </p:nvPr>
        </p:nvSpPr>
        <p:spPr>
          <a:xfrm>
            <a:off x="838200" y="285490"/>
            <a:ext cx="11062252" cy="712788"/>
          </a:xfrm>
        </p:spPr>
        <p:txBody>
          <a:bodyPr anchor="ctr">
            <a:noAutofit/>
          </a:bodyPr>
          <a:lstStyle/>
          <a:p>
            <a:r>
              <a:rPr lang="en-US">
                <a:solidFill>
                  <a:srgbClr val="FFFFFF"/>
                </a:solidFill>
                <a:latin typeface="Arial Black"/>
              </a:rPr>
              <a:t>Challenge: Bridge Type Selection</a:t>
            </a:r>
            <a:endParaRPr lang="en-US"/>
          </a:p>
        </p:txBody>
      </p:sp>
      <p:grpSp>
        <p:nvGrpSpPr>
          <p:cNvPr id="15" name="Group 14">
            <a:extLst>
              <a:ext uri="{FF2B5EF4-FFF2-40B4-BE49-F238E27FC236}">
                <a16:creationId xmlns:a16="http://schemas.microsoft.com/office/drawing/2014/main" id="{70D5BEA8-9D45-DE7F-F724-9100C94C631E}"/>
              </a:ext>
            </a:extLst>
          </p:cNvPr>
          <p:cNvGrpSpPr/>
          <p:nvPr/>
        </p:nvGrpSpPr>
        <p:grpSpPr>
          <a:xfrm>
            <a:off x="291548" y="1122474"/>
            <a:ext cx="11062252" cy="5310076"/>
            <a:chOff x="291548" y="1122474"/>
            <a:chExt cx="11062252" cy="5310076"/>
          </a:xfrm>
        </p:grpSpPr>
        <p:sp>
          <p:nvSpPr>
            <p:cNvPr id="7" name="Rectangle 6">
              <a:extLst>
                <a:ext uri="{FF2B5EF4-FFF2-40B4-BE49-F238E27FC236}">
                  <a16:creationId xmlns:a16="http://schemas.microsoft.com/office/drawing/2014/main" id="{2AE703D3-773A-4D18-6BE3-EF1AF1DE13A4}"/>
                </a:ext>
              </a:extLst>
            </p:cNvPr>
            <p:cNvSpPr/>
            <p:nvPr/>
          </p:nvSpPr>
          <p:spPr>
            <a:xfrm>
              <a:off x="838200" y="1122474"/>
              <a:ext cx="10515600" cy="514116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bject 8">
              <a:extLst>
                <a:ext uri="{FF2B5EF4-FFF2-40B4-BE49-F238E27FC236}">
                  <a16:creationId xmlns:a16="http://schemas.microsoft.com/office/drawing/2014/main" id="{5918EC59-3B74-E130-E8A6-A35173463D5F}"/>
                </a:ext>
              </a:extLst>
            </p:cNvPr>
            <p:cNvSpPr txBox="1"/>
            <p:nvPr/>
          </p:nvSpPr>
          <p:spPr>
            <a:xfrm>
              <a:off x="1088169" y="4017205"/>
              <a:ext cx="4330700" cy="457818"/>
            </a:xfrm>
            <a:prstGeom prst="rect">
              <a:avLst/>
            </a:prstGeom>
          </p:spPr>
          <p:txBody>
            <a:bodyPr vert="horz" wrap="square" lIns="0" tIns="13970" rIns="0" bIns="0" rtlCol="0">
              <a:spAutoFit/>
            </a:bodyPr>
            <a:lstStyle/>
            <a:p>
              <a:pPr marL="12700">
                <a:lnSpc>
                  <a:spcPct val="100000"/>
                </a:lnSpc>
                <a:spcBef>
                  <a:spcPts val="110"/>
                </a:spcBef>
              </a:pPr>
              <a:r>
                <a:rPr sz="1400" b="1">
                  <a:solidFill>
                    <a:srgbClr val="FFFFFF"/>
                  </a:solidFill>
                  <a:latin typeface="Arial" panose="020B0604020202020204" pitchFamily="34" charset="0"/>
                  <a:cs typeface="Arial" panose="020B0604020202020204" pitchFamily="34" charset="0"/>
                </a:rPr>
                <a:t>PRELIMINARY</a:t>
              </a:r>
              <a:r>
                <a:rPr sz="1400" b="1" spc="-55">
                  <a:solidFill>
                    <a:srgbClr val="FFFFFF"/>
                  </a:solidFill>
                  <a:latin typeface="Arial" panose="020B0604020202020204" pitchFamily="34" charset="0"/>
                  <a:cs typeface="Arial" panose="020B0604020202020204" pitchFamily="34" charset="0"/>
                </a:rPr>
                <a:t> </a:t>
              </a:r>
              <a:endParaRPr lang="en-US" sz="1400" b="1" spc="-55">
                <a:solidFill>
                  <a:srgbClr val="FFFFFF"/>
                </a:solidFill>
                <a:latin typeface="Arial" panose="020B0604020202020204" pitchFamily="34" charset="0"/>
                <a:cs typeface="Arial" panose="020B0604020202020204" pitchFamily="34" charset="0"/>
              </a:endParaRPr>
            </a:p>
            <a:p>
              <a:pPr marL="12700">
                <a:lnSpc>
                  <a:spcPct val="100000"/>
                </a:lnSpc>
                <a:spcBef>
                  <a:spcPts val="110"/>
                </a:spcBef>
              </a:pPr>
              <a:r>
                <a:rPr sz="1400" b="1">
                  <a:solidFill>
                    <a:srgbClr val="FFFFFF"/>
                  </a:solidFill>
                  <a:latin typeface="Arial" panose="020B0604020202020204" pitchFamily="34" charset="0"/>
                  <a:cs typeface="Arial" panose="020B0604020202020204" pitchFamily="34" charset="0"/>
                </a:rPr>
                <a:t>ARCH</a:t>
              </a:r>
              <a:r>
                <a:rPr sz="1400" b="1" spc="-45">
                  <a:solidFill>
                    <a:srgbClr val="FFFFFF"/>
                  </a:solidFill>
                  <a:latin typeface="Arial" panose="020B0604020202020204" pitchFamily="34" charset="0"/>
                  <a:cs typeface="Arial" panose="020B0604020202020204" pitchFamily="34" charset="0"/>
                </a:rPr>
                <a:t> </a:t>
              </a:r>
              <a:r>
                <a:rPr sz="1400" b="1" spc="-10">
                  <a:solidFill>
                    <a:srgbClr val="FFFFFF"/>
                  </a:solidFill>
                  <a:latin typeface="Arial" panose="020B0604020202020204" pitchFamily="34" charset="0"/>
                  <a:cs typeface="Arial" panose="020B0604020202020204" pitchFamily="34" charset="0"/>
                </a:rPr>
                <a:t>CONCEPT</a:t>
              </a:r>
              <a:endParaRPr sz="1400">
                <a:latin typeface="Arial" panose="020B0604020202020204" pitchFamily="34" charset="0"/>
                <a:cs typeface="Arial" panose="020B0604020202020204" pitchFamily="34" charset="0"/>
              </a:endParaRPr>
            </a:p>
          </p:txBody>
        </p:sp>
        <p:sp>
          <p:nvSpPr>
            <p:cNvPr id="11" name="object 9">
              <a:extLst>
                <a:ext uri="{FF2B5EF4-FFF2-40B4-BE49-F238E27FC236}">
                  <a16:creationId xmlns:a16="http://schemas.microsoft.com/office/drawing/2014/main" id="{128D030C-FB92-000E-4BC1-BCA98F176660}"/>
                </a:ext>
              </a:extLst>
            </p:cNvPr>
            <p:cNvSpPr txBox="1"/>
            <p:nvPr/>
          </p:nvSpPr>
          <p:spPr>
            <a:xfrm>
              <a:off x="2504385" y="3337204"/>
              <a:ext cx="3808729" cy="455894"/>
            </a:xfrm>
            <a:prstGeom prst="rect">
              <a:avLst/>
            </a:prstGeom>
          </p:spPr>
          <p:txBody>
            <a:bodyPr vert="horz" wrap="square" lIns="0" tIns="12065" rIns="0" bIns="0" rtlCol="0">
              <a:spAutoFit/>
            </a:bodyPr>
            <a:lstStyle/>
            <a:p>
              <a:pPr marL="12700" marR="5080">
                <a:lnSpc>
                  <a:spcPct val="100499"/>
                </a:lnSpc>
                <a:spcBef>
                  <a:spcPts val="95"/>
                </a:spcBef>
              </a:pPr>
              <a:r>
                <a:rPr sz="1400" b="1">
                  <a:solidFill>
                    <a:srgbClr val="FFFFFF"/>
                  </a:solidFill>
                  <a:latin typeface="Arial" panose="020B0604020202020204" pitchFamily="34" charset="0"/>
                  <a:cs typeface="Arial" panose="020B0604020202020204" pitchFamily="34" charset="0"/>
                </a:rPr>
                <a:t>PRELIMINARY</a:t>
              </a:r>
              <a:r>
                <a:rPr sz="1400" b="1" spc="-20">
                  <a:solidFill>
                    <a:srgbClr val="FFFFFF"/>
                  </a:solidFill>
                  <a:latin typeface="Arial" panose="020B0604020202020204" pitchFamily="34" charset="0"/>
                  <a:cs typeface="Arial" panose="020B0604020202020204" pitchFamily="34" charset="0"/>
                </a:rPr>
                <a:t> </a:t>
              </a:r>
              <a:endParaRPr lang="en-US" sz="1400" b="1" spc="-20">
                <a:solidFill>
                  <a:srgbClr val="FFFFFF"/>
                </a:solidFill>
                <a:latin typeface="Arial" panose="020B0604020202020204" pitchFamily="34" charset="0"/>
                <a:cs typeface="Arial" panose="020B0604020202020204" pitchFamily="34" charset="0"/>
              </a:endParaRPr>
            </a:p>
            <a:p>
              <a:pPr marL="12700" marR="5080">
                <a:lnSpc>
                  <a:spcPct val="100499"/>
                </a:lnSpc>
                <a:spcBef>
                  <a:spcPts val="95"/>
                </a:spcBef>
              </a:pPr>
              <a:r>
                <a:rPr sz="1400" b="1" spc="-10">
                  <a:solidFill>
                    <a:srgbClr val="FFFFFF"/>
                  </a:solidFill>
                  <a:latin typeface="Arial" panose="020B0604020202020204" pitchFamily="34" charset="0"/>
                  <a:cs typeface="Arial" panose="020B0604020202020204" pitchFamily="34" charset="0"/>
                </a:rPr>
                <a:t>CABLE-</a:t>
              </a:r>
              <a:r>
                <a:rPr sz="1400" b="1" spc="-95">
                  <a:solidFill>
                    <a:srgbClr val="FFFFFF"/>
                  </a:solidFill>
                  <a:latin typeface="Arial" panose="020B0604020202020204" pitchFamily="34" charset="0"/>
                  <a:cs typeface="Arial" panose="020B0604020202020204" pitchFamily="34" charset="0"/>
                </a:rPr>
                <a:t>STAY </a:t>
              </a:r>
              <a:r>
                <a:rPr sz="1400" b="1" spc="-10">
                  <a:solidFill>
                    <a:srgbClr val="FFFFFF"/>
                  </a:solidFill>
                  <a:latin typeface="Arial" panose="020B0604020202020204" pitchFamily="34" charset="0"/>
                  <a:cs typeface="Arial" panose="020B0604020202020204" pitchFamily="34" charset="0"/>
                </a:rPr>
                <a:t>CONCEPT</a:t>
              </a:r>
              <a:endParaRPr sz="140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41C345A6-CCAD-FE4E-6061-4F04BB5EE111}"/>
                </a:ext>
              </a:extLst>
            </p:cNvPr>
            <p:cNvSpPr txBox="1"/>
            <p:nvPr/>
          </p:nvSpPr>
          <p:spPr>
            <a:xfrm>
              <a:off x="6648053" y="3647873"/>
              <a:ext cx="1485344" cy="738664"/>
            </a:xfrm>
            <a:prstGeom prst="rect">
              <a:avLst/>
            </a:prstGeom>
            <a:noFill/>
          </p:spPr>
          <p:txBody>
            <a:bodyPr wrap="square" rtlCol="0">
              <a:spAutoFit/>
            </a:bodyPr>
            <a:lstStyle/>
            <a:p>
              <a:r>
                <a:rPr lang="en-US" sz="1400">
                  <a:solidFill>
                    <a:schemeClr val="bg1"/>
                  </a:solidFill>
                  <a:latin typeface="Arial Black" panose="020B0A04020102020204" pitchFamily="34" charset="0"/>
                </a:rPr>
                <a:t>Cable-Stay Option</a:t>
              </a:r>
            </a:p>
            <a:p>
              <a:r>
                <a:rPr lang="en-US" sz="1400">
                  <a:solidFill>
                    <a:schemeClr val="bg1"/>
                  </a:solidFill>
                  <a:latin typeface="Arial Black" panose="020B0A04020102020204" pitchFamily="34" charset="0"/>
                </a:rPr>
                <a:t>(Preliminary)</a:t>
              </a:r>
            </a:p>
          </p:txBody>
        </p:sp>
        <p:sp>
          <p:nvSpPr>
            <p:cNvPr id="14" name="TextBox 13">
              <a:extLst>
                <a:ext uri="{FF2B5EF4-FFF2-40B4-BE49-F238E27FC236}">
                  <a16:creationId xmlns:a16="http://schemas.microsoft.com/office/drawing/2014/main" id="{C33F8B1E-1EC6-4EA7-473A-5A72F0B48C5F}"/>
                </a:ext>
              </a:extLst>
            </p:cNvPr>
            <p:cNvSpPr txBox="1"/>
            <p:nvPr/>
          </p:nvSpPr>
          <p:spPr>
            <a:xfrm>
              <a:off x="946907" y="3654172"/>
              <a:ext cx="1469749" cy="738664"/>
            </a:xfrm>
            <a:prstGeom prst="rect">
              <a:avLst/>
            </a:prstGeom>
            <a:noFill/>
          </p:spPr>
          <p:txBody>
            <a:bodyPr wrap="square" rtlCol="0">
              <a:spAutoFit/>
            </a:bodyPr>
            <a:lstStyle/>
            <a:p>
              <a:r>
                <a:rPr lang="en-US" sz="1400">
                  <a:solidFill>
                    <a:schemeClr val="bg1"/>
                  </a:solidFill>
                  <a:latin typeface="Arial Black" panose="020B0A04020102020204" pitchFamily="34" charset="0"/>
                </a:rPr>
                <a:t>Arch</a:t>
              </a:r>
            </a:p>
            <a:p>
              <a:r>
                <a:rPr lang="en-US" sz="1400">
                  <a:solidFill>
                    <a:schemeClr val="bg1"/>
                  </a:solidFill>
                  <a:latin typeface="Arial Black" panose="020B0A04020102020204" pitchFamily="34" charset="0"/>
                </a:rPr>
                <a:t>Option</a:t>
              </a:r>
            </a:p>
            <a:p>
              <a:r>
                <a:rPr lang="en-US" sz="1400">
                  <a:solidFill>
                    <a:schemeClr val="bg1"/>
                  </a:solidFill>
                  <a:latin typeface="Arial Black" panose="020B0A04020102020204" pitchFamily="34" charset="0"/>
                </a:rPr>
                <a:t>(Preliminary)</a:t>
              </a:r>
            </a:p>
          </p:txBody>
        </p:sp>
        <p:pic>
          <p:nvPicPr>
            <p:cNvPr id="6" name="Picture 5">
              <a:extLst>
                <a:ext uri="{FF2B5EF4-FFF2-40B4-BE49-F238E27FC236}">
                  <a16:creationId xmlns:a16="http://schemas.microsoft.com/office/drawing/2014/main" id="{D25FF4FA-ADE5-CC07-AFE8-78212643D167}"/>
                </a:ext>
              </a:extLst>
            </p:cNvPr>
            <p:cNvPicPr>
              <a:picLocks noChangeAspect="1"/>
            </p:cNvPicPr>
            <p:nvPr/>
          </p:nvPicPr>
          <p:blipFill>
            <a:blip r:embed="rId3"/>
            <a:stretch>
              <a:fillRect/>
            </a:stretch>
          </p:blipFill>
          <p:spPr>
            <a:xfrm>
              <a:off x="291548" y="1122474"/>
              <a:ext cx="11053006" cy="5310076"/>
            </a:xfrm>
            <a:prstGeom prst="rect">
              <a:avLst/>
            </a:prstGeom>
          </p:spPr>
        </p:pic>
      </p:grpSp>
    </p:spTree>
    <p:extLst>
      <p:ext uri="{BB962C8B-B14F-4D97-AF65-F5344CB8AC3E}">
        <p14:creationId xmlns:p14="http://schemas.microsoft.com/office/powerpoint/2010/main" val="2575386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8EEC5-590B-2562-13CA-89B9E4457E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D33EC4-786C-498F-5B4D-2C5CBC12FE10}"/>
              </a:ext>
            </a:extLst>
          </p:cNvPr>
          <p:cNvSpPr>
            <a:spLocks noGrp="1"/>
          </p:cNvSpPr>
          <p:nvPr>
            <p:ph type="title"/>
          </p:nvPr>
        </p:nvSpPr>
        <p:spPr/>
        <p:txBody>
          <a:bodyPr/>
          <a:lstStyle/>
          <a:p>
            <a:r>
              <a:rPr lang="en-US"/>
              <a:t>Challenge – Meeting </a:t>
            </a:r>
            <a:r>
              <a:rPr lang="en-US" err="1"/>
              <a:t>USCG</a:t>
            </a:r>
            <a:r>
              <a:rPr lang="en-US"/>
              <a:t> Requirements</a:t>
            </a:r>
          </a:p>
        </p:txBody>
      </p:sp>
      <p:pic>
        <p:nvPicPr>
          <p:cNvPr id="6" name="Picture 5">
            <a:extLst>
              <a:ext uri="{FF2B5EF4-FFF2-40B4-BE49-F238E27FC236}">
                <a16:creationId xmlns:a16="http://schemas.microsoft.com/office/drawing/2014/main" id="{9D2CC74C-BD5D-552A-46B8-14DA3DA8781A}"/>
              </a:ext>
            </a:extLst>
          </p:cNvPr>
          <p:cNvPicPr>
            <a:picLocks noChangeAspect="1"/>
          </p:cNvPicPr>
          <p:nvPr/>
        </p:nvPicPr>
        <p:blipFill>
          <a:blip r:embed="rId4"/>
          <a:stretch>
            <a:fillRect/>
          </a:stretch>
        </p:blipFill>
        <p:spPr>
          <a:xfrm>
            <a:off x="838200" y="0"/>
            <a:ext cx="10151198" cy="6858000"/>
          </a:xfrm>
          <a:prstGeom prst="rect">
            <a:avLst/>
          </a:prstGeom>
        </p:spPr>
      </p:pic>
    </p:spTree>
    <p:extLst>
      <p:ext uri="{BB962C8B-B14F-4D97-AF65-F5344CB8AC3E}">
        <p14:creationId xmlns:p14="http://schemas.microsoft.com/office/powerpoint/2010/main" val="351877486"/>
      </p:ext>
    </p:extLst>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7667D-D605-C148-EB02-8D46EA8D593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8128D42-E673-6586-1B7E-065D8E69CB4E}"/>
              </a:ext>
            </a:extLst>
          </p:cNvPr>
          <p:cNvPicPr>
            <a:picLocks noChangeAspect="1"/>
          </p:cNvPicPr>
          <p:nvPr/>
        </p:nvPicPr>
        <p:blipFill>
          <a:blip r:embed="rId4"/>
          <a:srcRect/>
          <a:stretch/>
        </p:blipFill>
        <p:spPr>
          <a:xfrm>
            <a:off x="0" y="357"/>
            <a:ext cx="12190730" cy="6857285"/>
          </a:xfrm>
          <a:prstGeom prst="rect">
            <a:avLst/>
          </a:prstGeom>
        </p:spPr>
      </p:pic>
      <p:sp>
        <p:nvSpPr>
          <p:cNvPr id="13" name="Rectangle 12">
            <a:extLst>
              <a:ext uri="{FF2B5EF4-FFF2-40B4-BE49-F238E27FC236}">
                <a16:creationId xmlns:a16="http://schemas.microsoft.com/office/drawing/2014/main" id="{49144036-DEAD-4791-A96F-8EDA6D05A991}"/>
              </a:ext>
            </a:extLst>
          </p:cNvPr>
          <p:cNvSpPr/>
          <p:nvPr/>
        </p:nvSpPr>
        <p:spPr>
          <a:xfrm>
            <a:off x="457200" y="457200"/>
            <a:ext cx="4565650" cy="5752214"/>
          </a:xfrm>
          <a:prstGeom prst="rect">
            <a:avLst/>
          </a:prstGeom>
          <a:solidFill>
            <a:schemeClr val="tx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60000"/>
                  <a:lumOff val="40000"/>
                </a:schemeClr>
              </a:solidFill>
              <a:latin typeface="Arial" panose="020B0604020202020204" pitchFamily="34" charset="0"/>
            </a:endParaRPr>
          </a:p>
        </p:txBody>
      </p:sp>
      <p:sp>
        <p:nvSpPr>
          <p:cNvPr id="3" name="Content Placeholder 2">
            <a:extLst>
              <a:ext uri="{FF2B5EF4-FFF2-40B4-BE49-F238E27FC236}">
                <a16:creationId xmlns:a16="http://schemas.microsoft.com/office/drawing/2014/main" id="{7DDBE130-0F1D-9579-0F03-D7CCB868D584}"/>
              </a:ext>
            </a:extLst>
          </p:cNvPr>
          <p:cNvSpPr>
            <a:spLocks noGrp="1"/>
          </p:cNvSpPr>
          <p:nvPr>
            <p:ph idx="1"/>
          </p:nvPr>
        </p:nvSpPr>
        <p:spPr>
          <a:xfrm>
            <a:off x="457200" y="3995791"/>
            <a:ext cx="4565650" cy="2554545"/>
          </a:xfrm>
        </p:spPr>
        <p:txBody>
          <a:bodyPr vert="horz" wrap="square" lIns="360000" tIns="45720" rIns="360000" bIns="45720" rtlCol="0" anchor="t">
            <a:spAutoFit/>
          </a:bodyPr>
          <a:lstStyle/>
          <a:p>
            <a:pPr marL="0" indent="0">
              <a:lnSpc>
                <a:spcPct val="100000"/>
              </a:lnSpc>
              <a:spcBef>
                <a:spcPts val="600"/>
              </a:spcBef>
              <a:buNone/>
            </a:pPr>
            <a:r>
              <a:rPr lang="en-US" sz="1800" b="1">
                <a:solidFill>
                  <a:schemeClr val="bg1"/>
                </a:solidFill>
              </a:rPr>
              <a:t>Benefits</a:t>
            </a:r>
          </a:p>
          <a:p>
            <a:pPr>
              <a:lnSpc>
                <a:spcPct val="100000"/>
              </a:lnSpc>
              <a:spcBef>
                <a:spcPts val="600"/>
              </a:spcBef>
            </a:pPr>
            <a:r>
              <a:rPr lang="en-US" sz="1400">
                <a:solidFill>
                  <a:schemeClr val="bg1"/>
                </a:solidFill>
              </a:rPr>
              <a:t>All steel I-girder sections in superstructure – less fabrication time and fit-up risk</a:t>
            </a:r>
          </a:p>
          <a:p>
            <a:pPr>
              <a:lnSpc>
                <a:spcPct val="100000"/>
              </a:lnSpc>
              <a:spcBef>
                <a:spcPts val="600"/>
              </a:spcBef>
            </a:pPr>
            <a:r>
              <a:rPr lang="en-US" sz="1400">
                <a:solidFill>
                  <a:schemeClr val="bg1"/>
                </a:solidFill>
              </a:rPr>
              <a:t>No enclosed steel sections to inspect</a:t>
            </a:r>
          </a:p>
          <a:p>
            <a:pPr>
              <a:lnSpc>
                <a:spcPct val="100000"/>
              </a:lnSpc>
              <a:spcBef>
                <a:spcPts val="600"/>
              </a:spcBef>
            </a:pPr>
            <a:r>
              <a:rPr lang="en-US" sz="1400">
                <a:solidFill>
                  <a:schemeClr val="bg1"/>
                </a:solidFill>
                <a:latin typeface="Arial"/>
                <a:cs typeface="Arial"/>
              </a:rPr>
              <a:t>Freestanding pylons without cross struts – provides visually open structure</a:t>
            </a:r>
          </a:p>
          <a:p>
            <a:pPr>
              <a:lnSpc>
                <a:spcPct val="100000"/>
              </a:lnSpc>
              <a:spcBef>
                <a:spcPts val="600"/>
              </a:spcBef>
            </a:pPr>
            <a:r>
              <a:rPr lang="en-US" sz="1400">
                <a:solidFill>
                  <a:schemeClr val="bg1"/>
                </a:solidFill>
              </a:rPr>
              <a:t>More natural light on the lower deck</a:t>
            </a:r>
          </a:p>
          <a:p>
            <a:pPr>
              <a:lnSpc>
                <a:spcPct val="100000"/>
              </a:lnSpc>
              <a:spcBef>
                <a:spcPts val="600"/>
              </a:spcBef>
            </a:pPr>
            <a:endParaRPr lang="en-US" sz="1400">
              <a:solidFill>
                <a:schemeClr val="bg1"/>
              </a:solidFill>
            </a:endParaRPr>
          </a:p>
          <a:p>
            <a:pPr>
              <a:lnSpc>
                <a:spcPct val="100000"/>
              </a:lnSpc>
              <a:spcBef>
                <a:spcPts val="600"/>
              </a:spcBef>
            </a:pPr>
            <a:endParaRPr lang="en-US" sz="1400">
              <a:solidFill>
                <a:schemeClr val="bg1"/>
              </a:solidFill>
            </a:endParaRPr>
          </a:p>
        </p:txBody>
      </p:sp>
      <p:sp>
        <p:nvSpPr>
          <p:cNvPr id="2" name="Title 1">
            <a:extLst>
              <a:ext uri="{FF2B5EF4-FFF2-40B4-BE49-F238E27FC236}">
                <a16:creationId xmlns:a16="http://schemas.microsoft.com/office/drawing/2014/main" id="{729DB1D3-BC4B-817C-515B-1269B4BD6430}"/>
              </a:ext>
            </a:extLst>
          </p:cNvPr>
          <p:cNvSpPr>
            <a:spLocks noGrp="1"/>
          </p:cNvSpPr>
          <p:nvPr>
            <p:ph type="title" idx="4294967295"/>
          </p:nvPr>
        </p:nvSpPr>
        <p:spPr>
          <a:xfrm>
            <a:off x="457200" y="457200"/>
            <a:ext cx="4565650" cy="1768029"/>
          </a:xfrm>
        </p:spPr>
        <p:txBody>
          <a:bodyPr lIns="360000" tIns="360000" rIns="360000">
            <a:normAutofit fontScale="90000"/>
          </a:bodyPr>
          <a:lstStyle/>
          <a:p>
            <a:r>
              <a:rPr lang="en-US" sz="3100">
                <a:solidFill>
                  <a:srgbClr val="FFFFFF"/>
                </a:solidFill>
                <a:latin typeface="Arial Black"/>
              </a:rPr>
              <a:t>Opportunity:</a:t>
            </a:r>
            <a:br>
              <a:rPr lang="en-US" sz="3100">
                <a:latin typeface="Arial Black"/>
              </a:rPr>
            </a:br>
            <a:r>
              <a:rPr lang="en-US" sz="3100">
                <a:solidFill>
                  <a:srgbClr val="E7A605"/>
                </a:solidFill>
                <a:latin typeface="Arial Black"/>
              </a:rPr>
              <a:t>Unique Bridge Type</a:t>
            </a:r>
            <a:br>
              <a:rPr lang="en-US">
                <a:latin typeface="Arial Black"/>
              </a:rPr>
            </a:br>
            <a:r>
              <a:rPr lang="en-US">
                <a:solidFill>
                  <a:schemeClr val="bg1"/>
                </a:solidFill>
                <a:latin typeface="Arial Black"/>
              </a:rPr>
              <a:t> </a:t>
            </a:r>
          </a:p>
        </p:txBody>
      </p:sp>
      <p:sp>
        <p:nvSpPr>
          <p:cNvPr id="5" name="Content Placeholder 4">
            <a:extLst>
              <a:ext uri="{FF2B5EF4-FFF2-40B4-BE49-F238E27FC236}">
                <a16:creationId xmlns:a16="http://schemas.microsoft.com/office/drawing/2014/main" id="{8FEE23A6-42AF-D076-D5C4-3599557B6735}"/>
              </a:ext>
            </a:extLst>
          </p:cNvPr>
          <p:cNvSpPr>
            <a:spLocks noGrp="1"/>
          </p:cNvSpPr>
          <p:nvPr>
            <p:ph idx="4294967295"/>
          </p:nvPr>
        </p:nvSpPr>
        <p:spPr>
          <a:xfrm>
            <a:off x="457200" y="2074168"/>
            <a:ext cx="4565650" cy="1538883"/>
          </a:xfrm>
          <a:noFill/>
        </p:spPr>
        <p:txBody>
          <a:bodyPr wrap="square" lIns="360000" tIns="0" rIns="360000" bIns="0">
            <a:spAutoFit/>
          </a:bodyPr>
          <a:lstStyle/>
          <a:p>
            <a:pPr marL="0" indent="0">
              <a:lnSpc>
                <a:spcPct val="100000"/>
              </a:lnSpc>
              <a:buNone/>
            </a:pPr>
            <a:r>
              <a:rPr lang="en-US" sz="2000" b="1">
                <a:solidFill>
                  <a:schemeClr val="tx2"/>
                </a:solidFill>
              </a:rPr>
              <a:t>The bridge will be unique in that each deck level is supported by its own set of stay-cables that are independent.</a:t>
            </a:r>
          </a:p>
        </p:txBody>
      </p:sp>
    </p:spTree>
    <p:extLst>
      <p:ext uri="{BB962C8B-B14F-4D97-AF65-F5344CB8AC3E}">
        <p14:creationId xmlns:p14="http://schemas.microsoft.com/office/powerpoint/2010/main" val="344429274"/>
      </p:ext>
    </p:extLst>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E3C36-016E-4D69-72C5-2354019367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17CF4D-85FD-1779-FFB9-8D372CE599DB}"/>
              </a:ext>
            </a:extLst>
          </p:cNvPr>
          <p:cNvSpPr>
            <a:spLocks noGrp="1"/>
          </p:cNvSpPr>
          <p:nvPr>
            <p:ph type="title"/>
          </p:nvPr>
        </p:nvSpPr>
        <p:spPr/>
        <p:txBody>
          <a:bodyPr>
            <a:normAutofit/>
          </a:bodyPr>
          <a:lstStyle/>
          <a:p>
            <a:r>
              <a:rPr lang="en-US">
                <a:solidFill>
                  <a:schemeClr val="bg1"/>
                </a:solidFill>
                <a:latin typeface="Arial Black"/>
              </a:rPr>
              <a:t>Unique Structure Type Challenges</a:t>
            </a:r>
          </a:p>
        </p:txBody>
      </p:sp>
      <p:sp>
        <p:nvSpPr>
          <p:cNvPr id="15" name="Content Placeholder 3">
            <a:extLst>
              <a:ext uri="{FF2B5EF4-FFF2-40B4-BE49-F238E27FC236}">
                <a16:creationId xmlns:a16="http://schemas.microsoft.com/office/drawing/2014/main" id="{B6A65DF3-6C4B-154D-AFE0-558FB5D4CFA6}"/>
              </a:ext>
            </a:extLst>
          </p:cNvPr>
          <p:cNvSpPr txBox="1">
            <a:spLocks/>
          </p:cNvSpPr>
          <p:nvPr/>
        </p:nvSpPr>
        <p:spPr>
          <a:xfrm>
            <a:off x="838200" y="4943546"/>
            <a:ext cx="2651125" cy="1601977"/>
          </a:xfrm>
          <a:prstGeom prst="rect">
            <a:avLst/>
          </a:prstGeom>
        </p:spPr>
        <p:txBody>
          <a:bodyPr vert="horz" lIns="0" tIns="0" rIns="0" bIns="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500"/>
              </a:spcBef>
              <a:buNone/>
            </a:pPr>
            <a:r>
              <a:rPr lang="en-US" sz="1800" b="1">
                <a:solidFill>
                  <a:srgbClr val="E7A605"/>
                </a:solidFill>
                <a:latin typeface="Arial"/>
                <a:cs typeface="Arial"/>
              </a:rPr>
              <a:t>Wind</a:t>
            </a:r>
            <a:endParaRPr lang="en-US">
              <a:solidFill>
                <a:srgbClr val="E7A605"/>
              </a:solidFill>
            </a:endParaRPr>
          </a:p>
          <a:p>
            <a:pPr marL="0" indent="0">
              <a:spcBef>
                <a:spcPts val="1500"/>
              </a:spcBef>
              <a:buFont typeface="Arial" panose="020B0604020202020204" pitchFamily="34" charset="0"/>
              <a:buNone/>
            </a:pPr>
            <a:r>
              <a:rPr lang="en-US" sz="1400"/>
              <a:t>Independent decks with parallel cables – sensitive to wake induced galloping</a:t>
            </a:r>
          </a:p>
        </p:txBody>
      </p:sp>
      <p:sp>
        <p:nvSpPr>
          <p:cNvPr id="18" name="Content Placeholder 11">
            <a:extLst>
              <a:ext uri="{FF2B5EF4-FFF2-40B4-BE49-F238E27FC236}">
                <a16:creationId xmlns:a16="http://schemas.microsoft.com/office/drawing/2014/main" id="{CAD578F1-070C-4BD1-EC3D-884C2CDAA223}"/>
              </a:ext>
            </a:extLst>
          </p:cNvPr>
          <p:cNvSpPr txBox="1">
            <a:spLocks/>
          </p:cNvSpPr>
          <p:nvPr/>
        </p:nvSpPr>
        <p:spPr>
          <a:xfrm>
            <a:off x="3800368" y="4962145"/>
            <a:ext cx="2630467" cy="1615044"/>
          </a:xfrm>
          <a:prstGeom prst="rect">
            <a:avLst/>
          </a:prstGeom>
        </p:spPr>
        <p:txBody>
          <a:bodyPr lIns="0" tIns="0" rIns="0" bIns="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1500"/>
              </a:spcBef>
              <a:buNone/>
            </a:pPr>
            <a:r>
              <a:rPr lang="en-US" sz="1800" b="1">
                <a:solidFill>
                  <a:srgbClr val="E7A605"/>
                </a:solidFill>
                <a:latin typeface="Arial"/>
                <a:cs typeface="Arial"/>
              </a:rPr>
              <a:t>Stay Cables</a:t>
            </a:r>
            <a:endParaRPr lang="en-US" sz="1800" b="1">
              <a:solidFill>
                <a:srgbClr val="E7A605"/>
              </a:solidFill>
            </a:endParaRPr>
          </a:p>
          <a:p>
            <a:pPr marL="0" indent="0">
              <a:lnSpc>
                <a:spcPct val="110000"/>
              </a:lnSpc>
              <a:spcBef>
                <a:spcPts val="1500"/>
              </a:spcBef>
              <a:buNone/>
            </a:pPr>
            <a:r>
              <a:rPr lang="en-US" sz="1400">
                <a:latin typeface="Arial"/>
                <a:cs typeface="Arial"/>
              </a:rPr>
              <a:t>Impact on edge girder geometry</a:t>
            </a:r>
            <a:endParaRPr lang="en-US"/>
          </a:p>
        </p:txBody>
      </p:sp>
      <p:sp>
        <p:nvSpPr>
          <p:cNvPr id="6" name="Content Placeholder 11">
            <a:extLst>
              <a:ext uri="{FF2B5EF4-FFF2-40B4-BE49-F238E27FC236}">
                <a16:creationId xmlns:a16="http://schemas.microsoft.com/office/drawing/2014/main" id="{42D6A151-9CCD-39CC-736C-0A9DA4715AE4}"/>
              </a:ext>
            </a:extLst>
          </p:cNvPr>
          <p:cNvSpPr txBox="1">
            <a:spLocks/>
          </p:cNvSpPr>
          <p:nvPr/>
        </p:nvSpPr>
        <p:spPr>
          <a:xfrm>
            <a:off x="7727834" y="4817030"/>
            <a:ext cx="3625549" cy="1615044"/>
          </a:xfrm>
          <a:prstGeom prst="rect">
            <a:avLst/>
          </a:prstGeom>
        </p:spPr>
        <p:txBody>
          <a:bodyPr lIns="0" tIns="0" rIns="0" bIns="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1500"/>
              </a:spcBef>
              <a:buNone/>
            </a:pPr>
            <a:r>
              <a:rPr lang="en-US" sz="1800" b="1">
                <a:solidFill>
                  <a:srgbClr val="E7A605"/>
                </a:solidFill>
                <a:latin typeface="Arial"/>
                <a:cs typeface="Arial"/>
              </a:rPr>
              <a:t>Corrosion Protection for Deck </a:t>
            </a:r>
          </a:p>
          <a:p>
            <a:pPr marL="0" indent="0">
              <a:lnSpc>
                <a:spcPct val="110000"/>
              </a:lnSpc>
              <a:spcBef>
                <a:spcPts val="1500"/>
              </a:spcBef>
              <a:buNone/>
            </a:pPr>
            <a:r>
              <a:rPr lang="en-US" sz="1400">
                <a:latin typeface="Arial"/>
                <a:cs typeface="Arial"/>
              </a:rPr>
              <a:t>Epoxy Coated Deck Post-Tensioning</a:t>
            </a:r>
          </a:p>
          <a:p>
            <a:pPr marL="0" indent="0">
              <a:lnSpc>
                <a:spcPct val="110000"/>
              </a:lnSpc>
              <a:spcBef>
                <a:spcPts val="1500"/>
              </a:spcBef>
              <a:buNone/>
            </a:pPr>
            <a:r>
              <a:rPr lang="en-US" sz="1400">
                <a:latin typeface="Arial"/>
                <a:cs typeface="Arial"/>
              </a:rPr>
              <a:t>Stainless Steel Rebar</a:t>
            </a:r>
          </a:p>
          <a:p>
            <a:pPr marL="0" indent="0">
              <a:lnSpc>
                <a:spcPct val="110000"/>
              </a:lnSpc>
              <a:spcBef>
                <a:spcPts val="1500"/>
              </a:spcBef>
              <a:buNone/>
            </a:pPr>
            <a:endParaRPr lang="en-US" sz="1400"/>
          </a:p>
        </p:txBody>
      </p:sp>
      <p:pic>
        <p:nvPicPr>
          <p:cNvPr id="5" name="Picture 4">
            <a:extLst>
              <a:ext uri="{FF2B5EF4-FFF2-40B4-BE49-F238E27FC236}">
                <a16:creationId xmlns:a16="http://schemas.microsoft.com/office/drawing/2014/main" id="{013D198B-B803-9C8E-C44D-192143524593}"/>
              </a:ext>
            </a:extLst>
          </p:cNvPr>
          <p:cNvPicPr>
            <a:picLocks noChangeAspect="1"/>
          </p:cNvPicPr>
          <p:nvPr/>
        </p:nvPicPr>
        <p:blipFill>
          <a:blip r:embed="rId3"/>
          <a:stretch>
            <a:fillRect/>
          </a:stretch>
        </p:blipFill>
        <p:spPr>
          <a:xfrm>
            <a:off x="767876" y="1885842"/>
            <a:ext cx="2074883" cy="2820230"/>
          </a:xfrm>
          <a:prstGeom prst="rect">
            <a:avLst/>
          </a:prstGeom>
        </p:spPr>
      </p:pic>
      <p:pic>
        <p:nvPicPr>
          <p:cNvPr id="7" name="Picture 6" descr="Post-Tension Basics- How Post-Tensioned Slabs Are Built - Concrete Network">
            <a:extLst>
              <a:ext uri="{FF2B5EF4-FFF2-40B4-BE49-F238E27FC236}">
                <a16:creationId xmlns:a16="http://schemas.microsoft.com/office/drawing/2014/main" id="{993CEB81-1F76-66B6-96F3-BFE6ADB93895}"/>
              </a:ext>
            </a:extLst>
          </p:cNvPr>
          <p:cNvPicPr>
            <a:picLocks noChangeAspect="1"/>
          </p:cNvPicPr>
          <p:nvPr/>
        </p:nvPicPr>
        <p:blipFill>
          <a:blip r:embed="rId4"/>
          <a:stretch>
            <a:fillRect/>
          </a:stretch>
        </p:blipFill>
        <p:spPr>
          <a:xfrm>
            <a:off x="7727834" y="1891780"/>
            <a:ext cx="3744472" cy="2808354"/>
          </a:xfrm>
          <a:prstGeom prst="rect">
            <a:avLst/>
          </a:prstGeom>
        </p:spPr>
      </p:pic>
      <p:pic>
        <p:nvPicPr>
          <p:cNvPr id="9" name="Picture 8">
            <a:extLst>
              <a:ext uri="{FF2B5EF4-FFF2-40B4-BE49-F238E27FC236}">
                <a16:creationId xmlns:a16="http://schemas.microsoft.com/office/drawing/2014/main" id="{7BED878B-F0DF-EA49-B850-BEF72ACCA8C4}"/>
              </a:ext>
              <a:ext uri="{C183D7F6-B498-43B3-948B-1728B52AA6E4}">
                <adec:decorative xmlns:adec="http://schemas.microsoft.com/office/drawing/2017/decorative" val="1"/>
              </a:ext>
            </a:extLst>
          </p:cNvPr>
          <p:cNvPicPr>
            <a:picLocks noChangeAspect="1"/>
          </p:cNvPicPr>
          <p:nvPr/>
        </p:nvPicPr>
        <p:blipFill>
          <a:blip r:embed="rId5"/>
          <a:srcRect l="18628" r="21721"/>
          <a:stretch>
            <a:fillRect/>
          </a:stretch>
        </p:blipFill>
        <p:spPr>
          <a:xfrm>
            <a:off x="3800368" y="1920988"/>
            <a:ext cx="2969857" cy="2800490"/>
          </a:xfrm>
          <a:prstGeom prst="rect">
            <a:avLst/>
          </a:prstGeom>
        </p:spPr>
      </p:pic>
    </p:spTree>
    <p:extLst>
      <p:ext uri="{BB962C8B-B14F-4D97-AF65-F5344CB8AC3E}">
        <p14:creationId xmlns:p14="http://schemas.microsoft.com/office/powerpoint/2010/main" val="1584054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31AAB-1147-C462-C6E8-35ECAA6DAC7A}"/>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4227DED8-5FF6-122E-DB6A-09733420AE46}"/>
              </a:ext>
            </a:extLst>
          </p:cNvPr>
          <p:cNvSpPr>
            <a:spLocks noGrp="1"/>
          </p:cNvSpPr>
          <p:nvPr>
            <p:ph idx="1"/>
          </p:nvPr>
        </p:nvSpPr>
        <p:spPr>
          <a:xfrm>
            <a:off x="838200" y="1794336"/>
            <a:ext cx="4163096" cy="4052672"/>
          </a:xfrm>
        </p:spPr>
        <p:txBody>
          <a:bodyPr vert="horz" lIns="91440" tIns="45720" rIns="91440" bIns="45720" rtlCol="0" anchor="t">
            <a:normAutofit/>
          </a:bodyPr>
          <a:lstStyle/>
          <a:p>
            <a:pPr marL="0" indent="0">
              <a:buNone/>
            </a:pPr>
            <a:r>
              <a:rPr lang="en-US" sz="2000">
                <a:latin typeface="Arial"/>
                <a:cs typeface="Arial"/>
              </a:rPr>
              <a:t>Wind Tunnel Testing of Scaled Prototype Models to confirm aerodynamic stability and determine design loading</a:t>
            </a:r>
          </a:p>
        </p:txBody>
      </p:sp>
      <p:pic>
        <p:nvPicPr>
          <p:cNvPr id="7" name="Picture 6">
            <a:extLst>
              <a:ext uri="{FF2B5EF4-FFF2-40B4-BE49-F238E27FC236}">
                <a16:creationId xmlns:a16="http://schemas.microsoft.com/office/drawing/2014/main" id="{4444CE41-3C9F-78A5-D762-2A153167EC9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297414" y="1655205"/>
            <a:ext cx="6416444" cy="4259125"/>
          </a:xfrm>
          <a:prstGeom prst="rect">
            <a:avLst/>
          </a:prstGeom>
        </p:spPr>
      </p:pic>
      <p:pic>
        <p:nvPicPr>
          <p:cNvPr id="8" name="Picture 7">
            <a:extLst>
              <a:ext uri="{FF2B5EF4-FFF2-40B4-BE49-F238E27FC236}">
                <a16:creationId xmlns:a16="http://schemas.microsoft.com/office/drawing/2014/main" id="{B17FCF0D-6678-BFAD-5DAF-AFA9A82605A1}"/>
              </a:ext>
            </a:extLst>
          </p:cNvPr>
          <p:cNvPicPr>
            <a:picLocks noChangeAspect="1"/>
          </p:cNvPicPr>
          <p:nvPr/>
        </p:nvPicPr>
        <p:blipFill>
          <a:blip r:embed="rId5"/>
          <a:stretch>
            <a:fillRect/>
          </a:stretch>
        </p:blipFill>
        <p:spPr>
          <a:xfrm>
            <a:off x="1100611" y="3428590"/>
            <a:ext cx="3193336" cy="2453350"/>
          </a:xfrm>
          <a:prstGeom prst="rect">
            <a:avLst/>
          </a:prstGeom>
        </p:spPr>
      </p:pic>
      <p:sp>
        <p:nvSpPr>
          <p:cNvPr id="4" name="Title 1">
            <a:extLst>
              <a:ext uri="{FF2B5EF4-FFF2-40B4-BE49-F238E27FC236}">
                <a16:creationId xmlns:a16="http://schemas.microsoft.com/office/drawing/2014/main" id="{0F49B7DC-DCAF-40F0-E436-36E35FC7643C}"/>
              </a:ext>
            </a:extLst>
          </p:cNvPr>
          <p:cNvSpPr txBox="1">
            <a:spLocks/>
          </p:cNvSpPr>
          <p:nvPr/>
        </p:nvSpPr>
        <p:spPr>
          <a:xfrm>
            <a:off x="830179" y="417905"/>
            <a:ext cx="10515600" cy="71183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i="0" kern="1200" spc="300">
                <a:solidFill>
                  <a:srgbClr val="E1EFF9"/>
                </a:solidFill>
                <a:latin typeface="Arial Black" panose="020B0604020202020204" pitchFamily="34" charset="0"/>
                <a:ea typeface="+mj-ea"/>
                <a:cs typeface="Arial Black" panose="020B0604020202020204" pitchFamily="34" charset="0"/>
              </a:defRPr>
            </a:lvl1pPr>
          </a:lstStyle>
          <a:p>
            <a:r>
              <a:rPr lang="en-US">
                <a:solidFill>
                  <a:schemeClr val="bg1"/>
                </a:solidFill>
                <a:latin typeface="Arial Black"/>
              </a:rPr>
              <a:t>Challenge: Wind</a:t>
            </a:r>
            <a:endParaRPr lang="en-US" b="0">
              <a:solidFill>
                <a:schemeClr val="bg1"/>
              </a:solidFill>
              <a:latin typeface="Arial"/>
              <a:cs typeface="Arial"/>
            </a:endParaRPr>
          </a:p>
        </p:txBody>
      </p:sp>
    </p:spTree>
    <p:extLst>
      <p:ext uri="{BB962C8B-B14F-4D97-AF65-F5344CB8AC3E}">
        <p14:creationId xmlns:p14="http://schemas.microsoft.com/office/powerpoint/2010/main" val="2856350160"/>
      </p:ext>
    </p:extLst>
  </p:cSld>
  <p:clrMapOvr>
    <a:masterClrMapping/>
  </p:clrMapOvr>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B1183-FFA4-C705-89D8-66AF07E5BF8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CBD05C1-0684-155C-EE0A-562F021BB570}"/>
              </a:ext>
            </a:extLst>
          </p:cNvPr>
          <p:cNvSpPr txBox="1">
            <a:spLocks/>
          </p:cNvSpPr>
          <p:nvPr/>
        </p:nvSpPr>
        <p:spPr>
          <a:xfrm>
            <a:off x="830179" y="417905"/>
            <a:ext cx="10515600" cy="71183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i="0" kern="1200" spc="300">
                <a:solidFill>
                  <a:srgbClr val="E1EFF9"/>
                </a:solidFill>
                <a:latin typeface="Arial Black" panose="020B0604020202020204" pitchFamily="34" charset="0"/>
                <a:ea typeface="+mj-ea"/>
                <a:cs typeface="Arial Black" panose="020B0604020202020204" pitchFamily="34" charset="0"/>
              </a:defRPr>
            </a:lvl1pPr>
          </a:lstStyle>
          <a:p>
            <a:r>
              <a:rPr lang="en-US">
                <a:solidFill>
                  <a:schemeClr val="bg1"/>
                </a:solidFill>
                <a:latin typeface="Arial Black"/>
              </a:rPr>
              <a:t>Opportunity: Donation of the Model</a:t>
            </a:r>
            <a:endParaRPr lang="en-US">
              <a:solidFill>
                <a:schemeClr val="bg1"/>
              </a:solidFill>
            </a:endParaRPr>
          </a:p>
        </p:txBody>
      </p:sp>
      <p:pic>
        <p:nvPicPr>
          <p:cNvPr id="6" name="Picture 5">
            <a:extLst>
              <a:ext uri="{FF2B5EF4-FFF2-40B4-BE49-F238E27FC236}">
                <a16:creationId xmlns:a16="http://schemas.microsoft.com/office/drawing/2014/main" id="{EEA055F4-3F34-F1B6-0223-C9314DCEED70}"/>
              </a:ext>
            </a:extLst>
          </p:cNvPr>
          <p:cNvPicPr>
            <a:picLocks noChangeAspect="1"/>
          </p:cNvPicPr>
          <p:nvPr/>
        </p:nvPicPr>
        <p:blipFill>
          <a:blip r:embed="rId4"/>
          <a:stretch>
            <a:fillRect/>
          </a:stretch>
        </p:blipFill>
        <p:spPr>
          <a:xfrm rot="5400000">
            <a:off x="-325664" y="2329639"/>
            <a:ext cx="4946316" cy="3713079"/>
          </a:xfrm>
          <a:prstGeom prst="rect">
            <a:avLst/>
          </a:prstGeom>
        </p:spPr>
      </p:pic>
      <p:pic>
        <p:nvPicPr>
          <p:cNvPr id="9" name="Picture 8">
            <a:extLst>
              <a:ext uri="{FF2B5EF4-FFF2-40B4-BE49-F238E27FC236}">
                <a16:creationId xmlns:a16="http://schemas.microsoft.com/office/drawing/2014/main" id="{A34EEF8B-819A-EF67-1ED0-81CE0018DB84}"/>
              </a:ext>
            </a:extLst>
          </p:cNvPr>
          <p:cNvPicPr>
            <a:picLocks noChangeAspect="1"/>
          </p:cNvPicPr>
          <p:nvPr/>
        </p:nvPicPr>
        <p:blipFill>
          <a:blip r:embed="rId5"/>
          <a:stretch>
            <a:fillRect/>
          </a:stretch>
        </p:blipFill>
        <p:spPr>
          <a:xfrm>
            <a:off x="4184316" y="1938421"/>
            <a:ext cx="7914105" cy="4491790"/>
          </a:xfrm>
          <a:prstGeom prst="rect">
            <a:avLst/>
          </a:prstGeom>
        </p:spPr>
      </p:pic>
    </p:spTree>
    <p:extLst>
      <p:ext uri="{BB962C8B-B14F-4D97-AF65-F5344CB8AC3E}">
        <p14:creationId xmlns:p14="http://schemas.microsoft.com/office/powerpoint/2010/main" val="1973762682"/>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E7139-B35C-C207-A5EC-F964C94AFA8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4C961AC7-DA28-20CC-0960-A50B440348B3}"/>
              </a:ext>
            </a:extLst>
          </p:cNvPr>
          <p:cNvPicPr>
            <a:picLocks noChangeAspect="1"/>
          </p:cNvPicPr>
          <p:nvPr/>
        </p:nvPicPr>
        <p:blipFill>
          <a:blip r:embed="rId3"/>
          <a:srcRect/>
          <a:stretch/>
        </p:blipFill>
        <p:spPr>
          <a:xfrm>
            <a:off x="-3" y="0"/>
            <a:ext cx="12191049" cy="6857465"/>
          </a:xfrm>
          <a:prstGeom prst="rect">
            <a:avLst/>
          </a:prstGeom>
          <a:blipFill>
            <a:blip r:embed="rId3"/>
            <a:stretch>
              <a:fillRect/>
            </a:stretch>
          </a:blipFill>
        </p:spPr>
      </p:pic>
      <p:sp>
        <p:nvSpPr>
          <p:cNvPr id="13" name="Rectangle 12">
            <a:extLst>
              <a:ext uri="{FF2B5EF4-FFF2-40B4-BE49-F238E27FC236}">
                <a16:creationId xmlns:a16="http://schemas.microsoft.com/office/drawing/2014/main" id="{2552BA4E-4935-7F6B-6B0E-7CCC55AD7D47}"/>
              </a:ext>
            </a:extLst>
          </p:cNvPr>
          <p:cNvSpPr/>
          <p:nvPr/>
        </p:nvSpPr>
        <p:spPr>
          <a:xfrm>
            <a:off x="-3" y="-535"/>
            <a:ext cx="6325386"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5" name="Content Placeholder 4">
            <a:extLst>
              <a:ext uri="{FF2B5EF4-FFF2-40B4-BE49-F238E27FC236}">
                <a16:creationId xmlns:a16="http://schemas.microsoft.com/office/drawing/2014/main" id="{9F721853-CCB3-8505-7FAE-0CFB854575A6}"/>
              </a:ext>
            </a:extLst>
          </p:cNvPr>
          <p:cNvSpPr>
            <a:spLocks noGrp="1"/>
          </p:cNvSpPr>
          <p:nvPr>
            <p:ph idx="1"/>
          </p:nvPr>
        </p:nvSpPr>
        <p:spPr>
          <a:xfrm>
            <a:off x="457200" y="1494526"/>
            <a:ext cx="4781550" cy="2077492"/>
          </a:xfrm>
          <a:noFill/>
        </p:spPr>
        <p:txBody>
          <a:bodyPr wrap="square" lIns="0" tIns="0" rIns="0" bIns="0">
            <a:spAutoFit/>
          </a:bodyPr>
          <a:lstStyle/>
          <a:p>
            <a:pPr marL="0" indent="0">
              <a:lnSpc>
                <a:spcPct val="100000"/>
              </a:lnSpc>
              <a:buNone/>
            </a:pPr>
            <a:r>
              <a:rPr lang="en-US" sz="2200">
                <a:solidFill>
                  <a:schemeClr val="bg1"/>
                </a:solidFill>
              </a:rPr>
              <a:t>Semi-Harp Arrangement</a:t>
            </a:r>
          </a:p>
          <a:p>
            <a:pPr marL="0" indent="0">
              <a:lnSpc>
                <a:spcPct val="100000"/>
              </a:lnSpc>
              <a:buNone/>
            </a:pPr>
            <a:r>
              <a:rPr lang="en-US" sz="2200">
                <a:solidFill>
                  <a:schemeClr val="bg1"/>
                </a:solidFill>
              </a:rPr>
              <a:t>Parallel stay cables spaced at 5’-0”</a:t>
            </a:r>
          </a:p>
          <a:p>
            <a:pPr marL="0" indent="0">
              <a:lnSpc>
                <a:spcPct val="100000"/>
              </a:lnSpc>
              <a:buNone/>
            </a:pPr>
            <a:r>
              <a:rPr lang="en-US" sz="2200">
                <a:solidFill>
                  <a:schemeClr val="bg1"/>
                </a:solidFill>
              </a:rPr>
              <a:t>Designed for Cable Loss and Cable Replacement scenarios</a:t>
            </a:r>
          </a:p>
          <a:p>
            <a:pPr marL="0" indent="0">
              <a:lnSpc>
                <a:spcPct val="100000"/>
              </a:lnSpc>
              <a:buNone/>
            </a:pPr>
            <a:endParaRPr lang="en-US" sz="2200" b="1">
              <a:solidFill>
                <a:schemeClr val="bg1"/>
              </a:solidFill>
            </a:endParaRPr>
          </a:p>
        </p:txBody>
      </p:sp>
      <p:sp>
        <p:nvSpPr>
          <p:cNvPr id="2" name="Title 1">
            <a:extLst>
              <a:ext uri="{FF2B5EF4-FFF2-40B4-BE49-F238E27FC236}">
                <a16:creationId xmlns:a16="http://schemas.microsoft.com/office/drawing/2014/main" id="{4F9E7E71-BA24-17F5-2D8F-998FC2C3982E}"/>
              </a:ext>
            </a:extLst>
          </p:cNvPr>
          <p:cNvSpPr>
            <a:spLocks noGrp="1"/>
          </p:cNvSpPr>
          <p:nvPr>
            <p:ph type="title" idx="4294967295"/>
          </p:nvPr>
        </p:nvSpPr>
        <p:spPr>
          <a:xfrm>
            <a:off x="457200" y="457200"/>
            <a:ext cx="4565650" cy="800100"/>
          </a:xfrm>
        </p:spPr>
        <p:txBody>
          <a:bodyPr>
            <a:normAutofit fontScale="90000"/>
          </a:bodyPr>
          <a:lstStyle/>
          <a:p>
            <a:r>
              <a:rPr lang="en-US">
                <a:solidFill>
                  <a:schemeClr val="bg1"/>
                </a:solidFill>
                <a:latin typeface="Arial Black"/>
              </a:rPr>
              <a:t>Challenge: Stay Cables</a:t>
            </a:r>
          </a:p>
        </p:txBody>
      </p:sp>
      <p:sp>
        <p:nvSpPr>
          <p:cNvPr id="7" name="Content Placeholder 4">
            <a:extLst>
              <a:ext uri="{FF2B5EF4-FFF2-40B4-BE49-F238E27FC236}">
                <a16:creationId xmlns:a16="http://schemas.microsoft.com/office/drawing/2014/main" id="{0C8B0F74-02B3-AF96-E08B-E509BBACE249}"/>
              </a:ext>
            </a:extLst>
          </p:cNvPr>
          <p:cNvSpPr txBox="1">
            <a:spLocks/>
          </p:cNvSpPr>
          <p:nvPr/>
        </p:nvSpPr>
        <p:spPr>
          <a:xfrm>
            <a:off x="457200" y="3572018"/>
            <a:ext cx="3954544" cy="2677656"/>
          </a:xfrm>
          <a:prstGeom prst="rect">
            <a:avLst/>
          </a:prstGeom>
          <a:noFill/>
        </p:spPr>
        <p:txBody>
          <a:bodyPr vert="horz" wrap="square" lIns="0" tIns="0" rIns="0" bIns="0" rtlCol="0">
            <a:spAutoFit/>
          </a:bodyPr>
          <a:lstStyle>
            <a:lvl1pPr marL="228600" indent="-228600" algn="l" defTabSz="914400" rtl="0" eaLnBrk="1" latinLnBrk="0" hangingPunct="1">
              <a:lnSpc>
                <a:spcPct val="90000"/>
              </a:lnSpc>
              <a:spcBef>
                <a:spcPts val="1800"/>
              </a:spcBef>
              <a:buFont typeface="Arial" panose="020B0604020202020204" pitchFamily="34" charset="0"/>
              <a:buChar char="•"/>
              <a:defRPr sz="2400" kern="1200">
                <a:solidFill>
                  <a:schemeClr val="bg1"/>
                </a:solidFill>
                <a:latin typeface="+mn-lt"/>
                <a:ea typeface="+mn-ea"/>
                <a:cs typeface="Arial" panose="020B0604020202020204" pitchFamily="34" charset="0"/>
              </a:defRPr>
            </a:lvl1pPr>
            <a:lvl2pPr marL="576263"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Arial" panose="020B0604020202020204" pitchFamily="34" charset="0"/>
              </a:defRPr>
            </a:lvl2pPr>
            <a:lvl3pPr marL="914400" indent="-173038"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3pPr>
            <a:lvl4pPr marL="1260475"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Arial" panose="020B0604020202020204" pitchFamily="34" charset="0"/>
              </a:defRPr>
            </a:lvl4pPr>
            <a:lvl5pPr marL="1660525"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2000">
                <a:solidFill>
                  <a:schemeClr val="accent3">
                    <a:lumMod val="75000"/>
                  </a:schemeClr>
                </a:solidFill>
                <a:latin typeface="Arial" panose="020B0604020202020204" pitchFamily="34" charset="0"/>
              </a:rPr>
              <a:t>176</a:t>
            </a:r>
            <a:endParaRPr lang="en-US" sz="9000">
              <a:solidFill>
                <a:schemeClr val="accent3">
                  <a:lumMod val="75000"/>
                </a:schemeClr>
              </a:solidFill>
              <a:latin typeface="Arial" panose="020B0604020202020204" pitchFamily="34" charset="0"/>
            </a:endParaRPr>
          </a:p>
          <a:p>
            <a:pPr marL="0" indent="0">
              <a:lnSpc>
                <a:spcPct val="100000"/>
              </a:lnSpc>
              <a:spcBef>
                <a:spcPts val="0"/>
              </a:spcBef>
              <a:buFont typeface="Arial" panose="020B0604020202020204" pitchFamily="34" charset="0"/>
              <a:buNone/>
            </a:pPr>
            <a:r>
              <a:rPr lang="en-US" sz="1800">
                <a:latin typeface="Arial" panose="020B0604020202020204" pitchFamily="34" charset="0"/>
              </a:rPr>
              <a:t>Total Stay Cables on the bridge </a:t>
            </a:r>
          </a:p>
          <a:p>
            <a:pPr marL="0" indent="0">
              <a:lnSpc>
                <a:spcPct val="100000"/>
              </a:lnSpc>
              <a:spcBef>
                <a:spcPts val="0"/>
              </a:spcBef>
              <a:buFont typeface="Arial" panose="020B0604020202020204" pitchFamily="34" charset="0"/>
              <a:buNone/>
            </a:pPr>
            <a:r>
              <a:rPr lang="en-US" sz="1800">
                <a:latin typeface="Arial" panose="020B0604020202020204" pitchFamily="34" charset="0"/>
              </a:rPr>
              <a:t>96 Upper deck / 80 Lower deck</a:t>
            </a:r>
          </a:p>
          <a:p>
            <a:pPr marL="0" indent="0">
              <a:lnSpc>
                <a:spcPct val="100000"/>
              </a:lnSpc>
              <a:spcBef>
                <a:spcPts val="0"/>
              </a:spcBef>
              <a:buFont typeface="Arial" panose="020B0604020202020204" pitchFamily="34" charset="0"/>
              <a:buNone/>
            </a:pPr>
            <a:endParaRPr lang="en-US" sz="1800">
              <a:latin typeface="Arial" panose="020B0604020202020204" pitchFamily="34" charset="0"/>
            </a:endParaRPr>
          </a:p>
        </p:txBody>
      </p:sp>
    </p:spTree>
    <p:extLst>
      <p:ext uri="{BB962C8B-B14F-4D97-AF65-F5344CB8AC3E}">
        <p14:creationId xmlns:p14="http://schemas.microsoft.com/office/powerpoint/2010/main" val="34615063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9A1E7-D441-3C20-04FD-DDFA188A75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99FD47-D7AB-A390-158C-29913ABAF18B}"/>
              </a:ext>
            </a:extLst>
          </p:cNvPr>
          <p:cNvSpPr>
            <a:spLocks noGrp="1"/>
          </p:cNvSpPr>
          <p:nvPr>
            <p:ph type="title"/>
          </p:nvPr>
        </p:nvSpPr>
        <p:spPr/>
        <p:txBody>
          <a:bodyPr>
            <a:normAutofit fontScale="90000"/>
          </a:bodyPr>
          <a:lstStyle/>
          <a:p>
            <a:r>
              <a:rPr lang="en-US">
                <a:solidFill>
                  <a:srgbClr val="FFFFFF"/>
                </a:solidFill>
                <a:latin typeface="Arial Black"/>
              </a:rPr>
              <a:t>Challenge: Stay Cables Impact on Edge Girder Geometry</a:t>
            </a:r>
          </a:p>
        </p:txBody>
      </p:sp>
      <p:sp>
        <p:nvSpPr>
          <p:cNvPr id="3" name="Content Placeholder 2">
            <a:extLst>
              <a:ext uri="{FF2B5EF4-FFF2-40B4-BE49-F238E27FC236}">
                <a16:creationId xmlns:a16="http://schemas.microsoft.com/office/drawing/2014/main" id="{15354189-7CC4-95AB-D26E-32CC3E01C554}"/>
              </a:ext>
            </a:extLst>
          </p:cNvPr>
          <p:cNvSpPr>
            <a:spLocks noGrp="1"/>
          </p:cNvSpPr>
          <p:nvPr>
            <p:ph idx="1"/>
          </p:nvPr>
        </p:nvSpPr>
        <p:spPr>
          <a:xfrm>
            <a:off x="838200" y="1794336"/>
            <a:ext cx="5471810" cy="4351338"/>
          </a:xfrm>
        </p:spPr>
        <p:txBody>
          <a:bodyPr/>
          <a:lstStyle/>
          <a:p>
            <a:r>
              <a:rPr lang="en-US">
                <a:latin typeface="Arial"/>
                <a:cs typeface="Arial"/>
              </a:rPr>
              <a:t>Stay Cables are parallel with roadway and edge girders</a:t>
            </a:r>
          </a:p>
          <a:p>
            <a:r>
              <a:rPr lang="en-US">
                <a:latin typeface="Arial"/>
                <a:cs typeface="Arial"/>
              </a:rPr>
              <a:t>Solution – Deviated Edge Girder</a:t>
            </a:r>
            <a:endParaRPr lang="en-US"/>
          </a:p>
          <a:p>
            <a:pPr marL="171450" lvl="1" indent="0">
              <a:buNone/>
            </a:pPr>
            <a:endParaRPr lang="en-US" sz="2400"/>
          </a:p>
        </p:txBody>
      </p:sp>
      <p:pic>
        <p:nvPicPr>
          <p:cNvPr id="9" name="Content Placeholder 6">
            <a:extLst>
              <a:ext uri="{FF2B5EF4-FFF2-40B4-BE49-F238E27FC236}">
                <a16:creationId xmlns:a16="http://schemas.microsoft.com/office/drawing/2014/main" id="{04D98DE5-C845-CAAC-DE9E-61C526BDF63F}"/>
              </a:ext>
            </a:extLst>
          </p:cNvPr>
          <p:cNvPicPr>
            <a:picLocks noGrp="1" noChangeAspect="1"/>
          </p:cNvPicPr>
          <p:nvPr>
            <p:ph sz="half" idx="4294967295"/>
          </p:nvPr>
        </p:nvPicPr>
        <p:blipFill>
          <a:blip r:embed="rId4" cstate="print">
            <a:extLst>
              <a:ext uri="{28A0092B-C50C-407E-A947-70E740481C1C}">
                <a14:useLocalDpi xmlns:a14="http://schemas.microsoft.com/office/drawing/2010/main"/>
              </a:ext>
            </a:extLst>
          </a:blip>
          <a:srcRect b="16739"/>
          <a:stretch>
            <a:fillRect/>
          </a:stretch>
        </p:blipFill>
        <p:spPr>
          <a:xfrm>
            <a:off x="6788277" y="1601064"/>
            <a:ext cx="4565523" cy="2919686"/>
          </a:xfrm>
          <a:prstGeom prst="rect">
            <a:avLst/>
          </a:prstGeom>
        </p:spPr>
      </p:pic>
      <p:pic>
        <p:nvPicPr>
          <p:cNvPr id="11" name="Picture 10">
            <a:extLst>
              <a:ext uri="{FF2B5EF4-FFF2-40B4-BE49-F238E27FC236}">
                <a16:creationId xmlns:a16="http://schemas.microsoft.com/office/drawing/2014/main" id="{A68B1B4A-8020-1062-F321-1CE789684417}"/>
              </a:ext>
            </a:extLst>
          </p:cNvPr>
          <p:cNvPicPr>
            <a:picLocks noChangeAspect="1"/>
          </p:cNvPicPr>
          <p:nvPr/>
        </p:nvPicPr>
        <p:blipFill>
          <a:blip r:embed="rId5"/>
          <a:stretch>
            <a:fillRect/>
          </a:stretch>
        </p:blipFill>
        <p:spPr>
          <a:xfrm>
            <a:off x="7295523" y="4817353"/>
            <a:ext cx="3580010" cy="1918837"/>
          </a:xfrm>
          <a:prstGeom prst="rect">
            <a:avLst/>
          </a:prstGeom>
        </p:spPr>
      </p:pic>
      <p:pic>
        <p:nvPicPr>
          <p:cNvPr id="8" name="Picture 7">
            <a:extLst>
              <a:ext uri="{FF2B5EF4-FFF2-40B4-BE49-F238E27FC236}">
                <a16:creationId xmlns:a16="http://schemas.microsoft.com/office/drawing/2014/main" id="{9206BE98-84DD-C61D-621E-A8608EAEBA0A}"/>
              </a:ext>
              <a:ext uri="{C183D7F6-B498-43B3-948B-1728B52AA6E4}">
                <adec:decorative xmlns:adec="http://schemas.microsoft.com/office/drawing/2017/decorative" val="1"/>
              </a:ext>
            </a:extLst>
          </p:cNvPr>
          <p:cNvPicPr>
            <a:picLocks noChangeAspect="1"/>
          </p:cNvPicPr>
          <p:nvPr/>
        </p:nvPicPr>
        <p:blipFill>
          <a:blip r:embed="rId6"/>
          <a:srcRect l="18628" r="21721"/>
          <a:stretch>
            <a:fillRect/>
          </a:stretch>
        </p:blipFill>
        <p:spPr>
          <a:xfrm>
            <a:off x="1432751" y="3007557"/>
            <a:ext cx="3838495" cy="3619591"/>
          </a:xfrm>
          <a:prstGeom prst="rect">
            <a:avLst/>
          </a:prstGeom>
        </p:spPr>
      </p:pic>
    </p:spTree>
    <p:extLst>
      <p:ext uri="{BB962C8B-B14F-4D97-AF65-F5344CB8AC3E}">
        <p14:creationId xmlns:p14="http://schemas.microsoft.com/office/powerpoint/2010/main" val="2048683553"/>
      </p:ext>
    </p:extLst>
  </p:cSld>
  <p:clrMapOvr>
    <a:masterClrMapping/>
  </p:clrMapOvr>
  <p:extLst>
    <p:ext uri="{6950BFC3-D8DA-4A85-94F7-54DA5524770B}">
      <p188:commentRel xmlns:p188="http://schemas.microsoft.com/office/powerpoint/2018/8/main" r:id="rId3"/>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9B83E-0C46-9851-D361-DC5B11F493EF}"/>
              </a:ext>
            </a:extLst>
          </p:cNvPr>
          <p:cNvSpPr>
            <a:spLocks noGrp="1"/>
          </p:cNvSpPr>
          <p:nvPr>
            <p:ph type="title"/>
          </p:nvPr>
        </p:nvSpPr>
        <p:spPr/>
        <p:txBody>
          <a:bodyPr>
            <a:normAutofit/>
          </a:bodyPr>
          <a:lstStyle/>
          <a:p>
            <a:r>
              <a:rPr lang="en-US">
                <a:solidFill>
                  <a:srgbClr val="FFFFFF"/>
                </a:solidFill>
                <a:latin typeface="Arial Black"/>
              </a:rPr>
              <a:t>Challenge: Deck Corrosion Protection</a:t>
            </a:r>
            <a:endParaRPr lang="en-US">
              <a:solidFill>
                <a:srgbClr val="FFFFFF"/>
              </a:solidFill>
            </a:endParaRPr>
          </a:p>
        </p:txBody>
      </p:sp>
      <p:pic>
        <p:nvPicPr>
          <p:cNvPr id="6" name="Picture 5" descr="A concrete box with a hole in it&#10;&#10;AI-generated content may be incorrect.">
            <a:extLst>
              <a:ext uri="{FF2B5EF4-FFF2-40B4-BE49-F238E27FC236}">
                <a16:creationId xmlns:a16="http://schemas.microsoft.com/office/drawing/2014/main" id="{77D92A52-21B5-AA0D-E886-D3EF75FC5ED8}"/>
              </a:ext>
            </a:extLst>
          </p:cNvPr>
          <p:cNvPicPr>
            <a:picLocks noChangeAspect="1"/>
          </p:cNvPicPr>
          <p:nvPr/>
        </p:nvPicPr>
        <p:blipFill>
          <a:blip r:embed="rId3"/>
          <a:stretch>
            <a:fillRect/>
          </a:stretch>
        </p:blipFill>
        <p:spPr>
          <a:xfrm>
            <a:off x="-66928" y="2765920"/>
            <a:ext cx="12332025" cy="3952341"/>
          </a:xfrm>
          <a:prstGeom prst="rect">
            <a:avLst/>
          </a:prstGeom>
        </p:spPr>
      </p:pic>
      <p:sp>
        <p:nvSpPr>
          <p:cNvPr id="8" name="Content Placeholder 4">
            <a:extLst>
              <a:ext uri="{FF2B5EF4-FFF2-40B4-BE49-F238E27FC236}">
                <a16:creationId xmlns:a16="http://schemas.microsoft.com/office/drawing/2014/main" id="{11A33E87-9E3F-7A30-6EF4-F960399A5321}"/>
              </a:ext>
            </a:extLst>
          </p:cNvPr>
          <p:cNvSpPr txBox="1">
            <a:spLocks/>
          </p:cNvSpPr>
          <p:nvPr/>
        </p:nvSpPr>
        <p:spPr>
          <a:xfrm>
            <a:off x="-1425058" y="2095744"/>
            <a:ext cx="11124519" cy="553998"/>
          </a:xfrm>
          <a:prstGeom prst="rect">
            <a:avLst/>
          </a:prstGeom>
          <a:noFill/>
        </p:spPr>
        <p:txBody>
          <a:bodyPr vert="horz" wrap="square" lIns="0" tIns="0" rIns="0" bIns="0" rtlCol="0" anchor="t">
            <a:spAutoFit/>
          </a:bodyPr>
          <a:lstStyle>
            <a:lvl1pPr marL="228600" indent="-228600" algn="l" defTabSz="914400" rtl="0" eaLnBrk="1" latinLnBrk="0" hangingPunct="1">
              <a:lnSpc>
                <a:spcPct val="90000"/>
              </a:lnSpc>
              <a:spcBef>
                <a:spcPts val="1800"/>
              </a:spcBef>
              <a:buFont typeface="Arial" panose="020B0604020202020204" pitchFamily="34" charset="0"/>
              <a:buChar char="•"/>
              <a:defRPr sz="2400" kern="1200">
                <a:solidFill>
                  <a:schemeClr val="bg1"/>
                </a:solidFill>
                <a:latin typeface="+mn-lt"/>
                <a:ea typeface="+mn-ea"/>
                <a:cs typeface="Arial" panose="020B0604020202020204" pitchFamily="34" charset="0"/>
              </a:defRPr>
            </a:lvl1pPr>
            <a:lvl2pPr marL="576263"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Arial" panose="020B0604020202020204" pitchFamily="34" charset="0"/>
              </a:defRPr>
            </a:lvl2pPr>
            <a:lvl3pPr marL="914400" indent="-173038"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3pPr>
            <a:lvl4pPr marL="1260475"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Arial" panose="020B0604020202020204" pitchFamily="34" charset="0"/>
              </a:defRPr>
            </a:lvl4pPr>
            <a:lvl5pPr marL="1660525"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3600">
                <a:solidFill>
                  <a:schemeClr val="accent3">
                    <a:lumMod val="75000"/>
                  </a:schemeClr>
                </a:solidFill>
                <a:cs typeface="Arial"/>
              </a:rPr>
              <a:t>Deck Post Tensioning Mockup</a:t>
            </a:r>
            <a:endParaRPr lang="en-US" sz="1800">
              <a:solidFill>
                <a:schemeClr val="accent3">
                  <a:lumMod val="75000"/>
                </a:schemeClr>
              </a:solidFill>
            </a:endParaRPr>
          </a:p>
        </p:txBody>
      </p:sp>
      <p:sp>
        <p:nvSpPr>
          <p:cNvPr id="10" name="Title 1">
            <a:extLst>
              <a:ext uri="{FF2B5EF4-FFF2-40B4-BE49-F238E27FC236}">
                <a16:creationId xmlns:a16="http://schemas.microsoft.com/office/drawing/2014/main" id="{9B09DC58-B2CF-6252-5886-414CF23E354B}"/>
              </a:ext>
            </a:extLst>
          </p:cNvPr>
          <p:cNvSpPr txBox="1">
            <a:spLocks/>
          </p:cNvSpPr>
          <p:nvPr/>
        </p:nvSpPr>
        <p:spPr>
          <a:xfrm>
            <a:off x="342467" y="1402349"/>
            <a:ext cx="4565650" cy="80010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2800" b="1" i="0" kern="1200" spc="300">
                <a:solidFill>
                  <a:schemeClr val="tx2"/>
                </a:solidFill>
                <a:latin typeface="Arial Black" panose="020B0604020202020204" pitchFamily="34" charset="0"/>
                <a:ea typeface="+mj-ea"/>
                <a:cs typeface="Arial Black" panose="020B0604020202020204" pitchFamily="34" charset="0"/>
              </a:defRPr>
            </a:lvl1pPr>
          </a:lstStyle>
          <a:p>
            <a:r>
              <a:rPr lang="en-US" sz="3200">
                <a:solidFill>
                  <a:srgbClr val="005DB9"/>
                </a:solidFill>
                <a:latin typeface="Arial Black"/>
              </a:rPr>
              <a:t>Opportunity:</a:t>
            </a:r>
            <a:endParaRPr lang="en-US" sz="3200">
              <a:solidFill>
                <a:srgbClr val="005DB9"/>
              </a:solidFill>
            </a:endParaRPr>
          </a:p>
        </p:txBody>
      </p:sp>
    </p:spTree>
    <p:extLst>
      <p:ext uri="{BB962C8B-B14F-4D97-AF65-F5344CB8AC3E}">
        <p14:creationId xmlns:p14="http://schemas.microsoft.com/office/powerpoint/2010/main" val="1070896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DC3D92-6778-6129-1DF8-11EDD533F9B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6D8E553-2B25-E301-46E9-9B993BC739BB}"/>
              </a:ext>
            </a:extLst>
          </p:cNvPr>
          <p:cNvPicPr>
            <a:picLocks noChangeAspect="1"/>
          </p:cNvPicPr>
          <p:nvPr/>
        </p:nvPicPr>
        <p:blipFill>
          <a:blip r:embed="rId3"/>
          <a:srcRect/>
          <a:stretch>
            <a:fillRect/>
          </a:stretch>
        </p:blipFill>
        <p:spPr>
          <a:xfrm>
            <a:off x="20" y="10"/>
            <a:ext cx="12191980" cy="6857990"/>
          </a:xfrm>
          <a:prstGeom prst="rect">
            <a:avLst/>
          </a:prstGeom>
        </p:spPr>
      </p:pic>
      <p:sp>
        <p:nvSpPr>
          <p:cNvPr id="7" name="Rectangle 6">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536D61-8AD8-644C-C365-3160F43706DD}"/>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300">
                <a:solidFill>
                  <a:srgbClr val="005DB9"/>
                </a:solidFill>
                <a:latin typeface="+mj-lt"/>
                <a:cs typeface="+mj-cs"/>
              </a:rPr>
              <a:t>Challenge: ACTUALLY BUILDING THE THING!</a:t>
            </a:r>
            <a:endParaRPr lang="en-US" sz="3300">
              <a:solidFill>
                <a:srgbClr val="005DB9"/>
              </a:solidFill>
              <a:latin typeface="+mj-lt"/>
              <a:cs typeface="Arial"/>
            </a:endParaRP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77891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805E8-CB0D-6728-BB47-3AB7D4F6B0A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17BA8EE-9E65-33F7-3143-6AFD9F423BB5}"/>
              </a:ext>
            </a:extLst>
          </p:cNvPr>
          <p:cNvPicPr>
            <a:picLocks noChangeAspect="1"/>
          </p:cNvPicPr>
          <p:nvPr/>
        </p:nvPicPr>
        <p:blipFill>
          <a:blip r:embed="rId3"/>
          <a:stretch>
            <a:fillRect/>
          </a:stretch>
        </p:blipFill>
        <p:spPr>
          <a:xfrm>
            <a:off x="5925312" y="1796796"/>
            <a:ext cx="6266688" cy="4700016"/>
          </a:xfrm>
          <a:prstGeom prst="rect">
            <a:avLst/>
          </a:prstGeom>
        </p:spPr>
      </p:pic>
      <p:sp>
        <p:nvSpPr>
          <p:cNvPr id="2" name="Title 1">
            <a:extLst>
              <a:ext uri="{FF2B5EF4-FFF2-40B4-BE49-F238E27FC236}">
                <a16:creationId xmlns:a16="http://schemas.microsoft.com/office/drawing/2014/main" id="{3B4958E9-FDEC-88EB-738C-44EA970ECDD1}"/>
              </a:ext>
            </a:extLst>
          </p:cNvPr>
          <p:cNvSpPr>
            <a:spLocks noGrp="1"/>
          </p:cNvSpPr>
          <p:nvPr>
            <p:ph type="title"/>
          </p:nvPr>
        </p:nvSpPr>
        <p:spPr/>
        <p:txBody>
          <a:bodyPr>
            <a:normAutofit fontScale="90000"/>
          </a:bodyPr>
          <a:lstStyle/>
          <a:p>
            <a:r>
              <a:rPr lang="en-US">
                <a:solidFill>
                  <a:srgbClr val="FFFFFF"/>
                </a:solidFill>
                <a:latin typeface="Arial Black"/>
              </a:rPr>
              <a:t>Challenge: Site Access/Limitations during Construction</a:t>
            </a:r>
            <a:endParaRPr lang="en-US">
              <a:solidFill>
                <a:srgbClr val="FFFFFF"/>
              </a:solidFill>
            </a:endParaRPr>
          </a:p>
        </p:txBody>
      </p:sp>
      <p:pic>
        <p:nvPicPr>
          <p:cNvPr id="4" name="Picture 3">
            <a:extLst>
              <a:ext uri="{FF2B5EF4-FFF2-40B4-BE49-F238E27FC236}">
                <a16:creationId xmlns:a16="http://schemas.microsoft.com/office/drawing/2014/main" id="{5C29497F-7E47-071B-F318-D1D173AE5120}"/>
              </a:ext>
            </a:extLst>
          </p:cNvPr>
          <p:cNvPicPr>
            <a:picLocks noChangeAspect="1"/>
          </p:cNvPicPr>
          <p:nvPr/>
        </p:nvPicPr>
        <p:blipFill>
          <a:blip r:embed="rId4"/>
          <a:stretch>
            <a:fillRect/>
          </a:stretch>
        </p:blipFill>
        <p:spPr>
          <a:xfrm>
            <a:off x="0" y="1435608"/>
            <a:ext cx="7229856" cy="5422392"/>
          </a:xfrm>
          <a:prstGeom prst="rect">
            <a:avLst/>
          </a:prstGeom>
        </p:spPr>
      </p:pic>
      <p:sp>
        <p:nvSpPr>
          <p:cNvPr id="7" name="Freeform: Shape 6">
            <a:extLst>
              <a:ext uri="{FF2B5EF4-FFF2-40B4-BE49-F238E27FC236}">
                <a16:creationId xmlns:a16="http://schemas.microsoft.com/office/drawing/2014/main" id="{27D8890F-FF62-67FB-52EB-7DCC9B84C67B}"/>
              </a:ext>
            </a:extLst>
          </p:cNvPr>
          <p:cNvSpPr/>
          <p:nvPr/>
        </p:nvSpPr>
        <p:spPr>
          <a:xfrm>
            <a:off x="0" y="3719245"/>
            <a:ext cx="4643919" cy="3143892"/>
          </a:xfrm>
          <a:custGeom>
            <a:avLst/>
            <a:gdLst>
              <a:gd name="csX0" fmla="*/ 4643919 w 4643919"/>
              <a:gd name="csY0" fmla="*/ 154112 h 3143892"/>
              <a:gd name="csX1" fmla="*/ 4089115 w 4643919"/>
              <a:gd name="csY1" fmla="*/ 3133618 h 3143892"/>
              <a:gd name="csX2" fmla="*/ 0 w 4643919"/>
              <a:gd name="csY2" fmla="*/ 3143892 h 3143892"/>
              <a:gd name="csX3" fmla="*/ 3061699 w 4643919"/>
              <a:gd name="csY3" fmla="*/ 0 h 3143892"/>
              <a:gd name="csX4" fmla="*/ 4643919 w 4643919"/>
              <a:gd name="csY4" fmla="*/ 154112 h 3143892"/>
            </a:gdLst>
            <a:ahLst/>
            <a:cxnLst>
              <a:cxn ang="0">
                <a:pos x="csX0" y="csY0"/>
              </a:cxn>
              <a:cxn ang="0">
                <a:pos x="csX1" y="csY1"/>
              </a:cxn>
              <a:cxn ang="0">
                <a:pos x="csX2" y="csY2"/>
              </a:cxn>
              <a:cxn ang="0">
                <a:pos x="csX3" y="csY3"/>
              </a:cxn>
              <a:cxn ang="0">
                <a:pos x="csX4" y="csY4"/>
              </a:cxn>
            </a:cxnLst>
            <a:rect l="l" t="t" r="r" b="b"/>
            <a:pathLst>
              <a:path w="4643919" h="3143892">
                <a:moveTo>
                  <a:pt x="4643919" y="154112"/>
                </a:moveTo>
                <a:lnTo>
                  <a:pt x="4089115" y="3133618"/>
                </a:lnTo>
                <a:lnTo>
                  <a:pt x="0" y="3143892"/>
                </a:lnTo>
                <a:lnTo>
                  <a:pt x="3061699" y="0"/>
                </a:lnTo>
                <a:lnTo>
                  <a:pt x="4643919" y="154112"/>
                </a:lnTo>
                <a:close/>
              </a:path>
            </a:pathLst>
          </a:custGeom>
          <a:solidFill>
            <a:schemeClr val="accent4">
              <a:lumMod val="20000"/>
              <a:lumOff val="80000"/>
              <a:alpha val="3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41473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79487-60B6-0B3B-889E-C99083E484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0E6F40-E3CE-D2CF-E761-9448FC41CD98}"/>
              </a:ext>
            </a:extLst>
          </p:cNvPr>
          <p:cNvSpPr>
            <a:spLocks noGrp="1"/>
          </p:cNvSpPr>
          <p:nvPr>
            <p:ph type="title"/>
          </p:nvPr>
        </p:nvSpPr>
        <p:spPr/>
        <p:txBody>
          <a:bodyPr>
            <a:normAutofit fontScale="90000"/>
          </a:bodyPr>
          <a:lstStyle/>
          <a:p>
            <a:r>
              <a:rPr lang="en-US">
                <a:solidFill>
                  <a:srgbClr val="FFFFFF"/>
                </a:solidFill>
                <a:latin typeface="Arial Black"/>
              </a:rPr>
              <a:t>Challenge: Site Access/Limitations during Construction</a:t>
            </a:r>
            <a:endParaRPr lang="en-US">
              <a:solidFill>
                <a:srgbClr val="FFFFFF"/>
              </a:solidFill>
            </a:endParaRPr>
          </a:p>
        </p:txBody>
      </p:sp>
      <p:sp>
        <p:nvSpPr>
          <p:cNvPr id="8" name="Content Placeholder 4">
            <a:extLst>
              <a:ext uri="{FF2B5EF4-FFF2-40B4-BE49-F238E27FC236}">
                <a16:creationId xmlns:a16="http://schemas.microsoft.com/office/drawing/2014/main" id="{6B97D12D-4EA4-2059-5057-3A2EA1C633E9}"/>
              </a:ext>
            </a:extLst>
          </p:cNvPr>
          <p:cNvSpPr txBox="1">
            <a:spLocks/>
          </p:cNvSpPr>
          <p:nvPr/>
        </p:nvSpPr>
        <p:spPr>
          <a:xfrm>
            <a:off x="412886" y="2116886"/>
            <a:ext cx="11124519" cy="553998"/>
          </a:xfrm>
          <a:prstGeom prst="rect">
            <a:avLst/>
          </a:prstGeom>
          <a:noFill/>
        </p:spPr>
        <p:txBody>
          <a:bodyPr vert="horz" wrap="square" lIns="0" tIns="0" rIns="0" bIns="0" rtlCol="0" anchor="t">
            <a:spAutoFit/>
          </a:bodyPr>
          <a:lstStyle>
            <a:lvl1pPr marL="228600" indent="-228600" algn="l" defTabSz="914400" rtl="0" eaLnBrk="1" latinLnBrk="0" hangingPunct="1">
              <a:lnSpc>
                <a:spcPct val="90000"/>
              </a:lnSpc>
              <a:spcBef>
                <a:spcPts val="1800"/>
              </a:spcBef>
              <a:buFont typeface="Arial" panose="020B0604020202020204" pitchFamily="34" charset="0"/>
              <a:buChar char="•"/>
              <a:defRPr sz="2400" kern="1200">
                <a:solidFill>
                  <a:schemeClr val="bg1"/>
                </a:solidFill>
                <a:latin typeface="+mn-lt"/>
                <a:ea typeface="+mn-ea"/>
                <a:cs typeface="Arial" panose="020B0604020202020204" pitchFamily="34" charset="0"/>
              </a:defRPr>
            </a:lvl1pPr>
            <a:lvl2pPr marL="576263"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Arial" panose="020B0604020202020204" pitchFamily="34" charset="0"/>
              </a:defRPr>
            </a:lvl2pPr>
            <a:lvl3pPr marL="914400" indent="-173038"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3pPr>
            <a:lvl4pPr marL="1260475"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Arial" panose="020B0604020202020204" pitchFamily="34" charset="0"/>
              </a:defRPr>
            </a:lvl4pPr>
            <a:lvl5pPr marL="1660525"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3600">
                <a:solidFill>
                  <a:schemeClr val="accent3">
                    <a:lumMod val="75000"/>
                  </a:schemeClr>
                </a:solidFill>
                <a:cs typeface="Arial"/>
              </a:rPr>
              <a:t>Custom Engineered Solutions</a:t>
            </a:r>
            <a:endParaRPr lang="en-US" sz="1800">
              <a:solidFill>
                <a:schemeClr val="accent3">
                  <a:lumMod val="75000"/>
                </a:schemeClr>
              </a:solidFill>
            </a:endParaRPr>
          </a:p>
        </p:txBody>
      </p:sp>
      <p:sp>
        <p:nvSpPr>
          <p:cNvPr id="10" name="Title 1">
            <a:extLst>
              <a:ext uri="{FF2B5EF4-FFF2-40B4-BE49-F238E27FC236}">
                <a16:creationId xmlns:a16="http://schemas.microsoft.com/office/drawing/2014/main" id="{605C8720-EEB7-ED76-04BA-2BCF38DFC71A}"/>
              </a:ext>
            </a:extLst>
          </p:cNvPr>
          <p:cNvSpPr txBox="1">
            <a:spLocks/>
          </p:cNvSpPr>
          <p:nvPr/>
        </p:nvSpPr>
        <p:spPr>
          <a:xfrm>
            <a:off x="342467" y="1402349"/>
            <a:ext cx="4565650" cy="80010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2800" b="1" i="0" kern="1200" spc="300">
                <a:solidFill>
                  <a:schemeClr val="tx2"/>
                </a:solidFill>
                <a:latin typeface="Arial Black" panose="020B0604020202020204" pitchFamily="34" charset="0"/>
                <a:ea typeface="+mj-ea"/>
                <a:cs typeface="Arial Black" panose="020B0604020202020204" pitchFamily="34" charset="0"/>
              </a:defRPr>
            </a:lvl1pPr>
          </a:lstStyle>
          <a:p>
            <a:r>
              <a:rPr lang="en-US" sz="3200">
                <a:solidFill>
                  <a:srgbClr val="005DB9"/>
                </a:solidFill>
                <a:latin typeface="Arial Black"/>
              </a:rPr>
              <a:t>Opportunity:</a:t>
            </a:r>
            <a:endParaRPr lang="en-US" sz="3200">
              <a:solidFill>
                <a:srgbClr val="005DB9"/>
              </a:solidFill>
            </a:endParaRPr>
          </a:p>
        </p:txBody>
      </p:sp>
      <p:pic>
        <p:nvPicPr>
          <p:cNvPr id="4" name="Picture 3">
            <a:extLst>
              <a:ext uri="{FF2B5EF4-FFF2-40B4-BE49-F238E27FC236}">
                <a16:creationId xmlns:a16="http://schemas.microsoft.com/office/drawing/2014/main" id="{48B03019-44CA-7F29-BB63-8BBD4AA886D2}"/>
              </a:ext>
            </a:extLst>
          </p:cNvPr>
          <p:cNvPicPr>
            <a:picLocks noChangeAspect="1"/>
          </p:cNvPicPr>
          <p:nvPr/>
        </p:nvPicPr>
        <p:blipFill>
          <a:blip r:embed="rId3"/>
          <a:srcRect/>
          <a:stretch/>
        </p:blipFill>
        <p:spPr>
          <a:xfrm>
            <a:off x="125532" y="2670884"/>
            <a:ext cx="5849613" cy="4148661"/>
          </a:xfrm>
          <a:prstGeom prst="rect">
            <a:avLst/>
          </a:prstGeom>
        </p:spPr>
      </p:pic>
      <p:pic>
        <p:nvPicPr>
          <p:cNvPr id="11" name="Picture 10">
            <a:extLst>
              <a:ext uri="{FF2B5EF4-FFF2-40B4-BE49-F238E27FC236}">
                <a16:creationId xmlns:a16="http://schemas.microsoft.com/office/drawing/2014/main" id="{02630B7A-ACFA-0793-9730-C56C4BF3D752}"/>
              </a:ext>
            </a:extLst>
          </p:cNvPr>
          <p:cNvPicPr>
            <a:picLocks noChangeAspect="1"/>
          </p:cNvPicPr>
          <p:nvPr/>
        </p:nvPicPr>
        <p:blipFill>
          <a:blip r:embed="rId4"/>
          <a:srcRect l="5009" r="6539"/>
          <a:stretch>
            <a:fillRect/>
          </a:stretch>
        </p:blipFill>
        <p:spPr>
          <a:xfrm>
            <a:off x="5975145" y="2670883"/>
            <a:ext cx="6197430" cy="4058689"/>
          </a:xfrm>
          <a:prstGeom prst="rect">
            <a:avLst/>
          </a:prstGeom>
        </p:spPr>
      </p:pic>
    </p:spTree>
    <p:extLst>
      <p:ext uri="{BB962C8B-B14F-4D97-AF65-F5344CB8AC3E}">
        <p14:creationId xmlns:p14="http://schemas.microsoft.com/office/powerpoint/2010/main" val="2320664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6A9A8-0597-E73C-7B56-2A1A1FDF27BA}"/>
            </a:ext>
          </a:extLst>
        </p:cNvPr>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1BAB489E-FB8A-031F-4C4F-3CEF83DA7E89}"/>
              </a:ext>
            </a:extLst>
          </p:cNvPr>
          <p:cNvPicPr>
            <a:picLocks noChangeAspect="1"/>
          </p:cNvPicPr>
          <p:nvPr/>
        </p:nvPicPr>
        <p:blipFill rotWithShape="1">
          <a:blip r:embed="rId4"/>
          <a:srcRect/>
          <a:stretch/>
        </p:blipFill>
        <p:spPr>
          <a:xfrm>
            <a:off x="0" y="-1"/>
            <a:ext cx="12192000" cy="6858000"/>
          </a:xfrm>
          <a:prstGeom prst="rect">
            <a:avLst/>
          </a:prstGeom>
        </p:spPr>
      </p:pic>
      <p:sp>
        <p:nvSpPr>
          <p:cNvPr id="2" name="Rectangle 1">
            <a:extLst>
              <a:ext uri="{FF2B5EF4-FFF2-40B4-BE49-F238E27FC236}">
                <a16:creationId xmlns:a16="http://schemas.microsoft.com/office/drawing/2014/main" id="{05693220-6043-FAE1-04A6-C4953AD5A522}"/>
              </a:ext>
            </a:extLst>
          </p:cNvPr>
          <p:cNvSpPr/>
          <p:nvPr/>
        </p:nvSpPr>
        <p:spPr>
          <a:xfrm rot="5400000">
            <a:off x="5669621" y="-5669622"/>
            <a:ext cx="852758" cy="12192003"/>
          </a:xfrm>
          <a:prstGeom prst="rect">
            <a:avLst/>
          </a:prstGeom>
          <a:solidFill>
            <a:srgbClr val="005DB9">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D54A7C5-F8CE-9B10-3931-ECEF94103C94}"/>
              </a:ext>
            </a:extLst>
          </p:cNvPr>
          <p:cNvSpPr>
            <a:spLocks noGrp="1"/>
          </p:cNvSpPr>
          <p:nvPr>
            <p:ph type="title"/>
          </p:nvPr>
        </p:nvSpPr>
        <p:spPr>
          <a:xfrm>
            <a:off x="255460" y="672507"/>
            <a:ext cx="7563174" cy="180250"/>
          </a:xfrm>
        </p:spPr>
        <p:txBody>
          <a:bodyPr>
            <a:normAutofit fontScale="90000"/>
          </a:bodyPr>
          <a:lstStyle/>
          <a:p>
            <a:r>
              <a:rPr lang="en-US" sz="3200">
                <a:solidFill>
                  <a:srgbClr val="FFFFFF"/>
                </a:solidFill>
                <a:latin typeface="Arial Black"/>
              </a:rPr>
              <a:t>Challenge: Craft Labor Force</a:t>
            </a:r>
            <a:endParaRPr lang="en-US" sz="3200">
              <a:solidFill>
                <a:srgbClr val="FFFFFF"/>
              </a:solidFill>
            </a:endParaRPr>
          </a:p>
        </p:txBody>
      </p:sp>
      <p:pic>
        <p:nvPicPr>
          <p:cNvPr id="7" name="Picture 6">
            <a:extLst>
              <a:ext uri="{FF2B5EF4-FFF2-40B4-BE49-F238E27FC236}">
                <a16:creationId xmlns:a16="http://schemas.microsoft.com/office/drawing/2014/main" id="{39A9AF16-E38F-BBEC-FC45-5918B48BEFFC}"/>
              </a:ext>
            </a:extLst>
          </p:cNvPr>
          <p:cNvPicPr>
            <a:picLocks noChangeAspect="1"/>
          </p:cNvPicPr>
          <p:nvPr/>
        </p:nvPicPr>
        <p:blipFill>
          <a:blip r:embed="rId5"/>
          <a:stretch>
            <a:fillRect/>
          </a:stretch>
        </p:blipFill>
        <p:spPr>
          <a:xfrm>
            <a:off x="6661869" y="4241077"/>
            <a:ext cx="5530132" cy="3582693"/>
          </a:xfrm>
          <a:prstGeom prst="rect">
            <a:avLst/>
          </a:prstGeom>
        </p:spPr>
      </p:pic>
    </p:spTree>
    <p:extLst>
      <p:ext uri="{BB962C8B-B14F-4D97-AF65-F5344CB8AC3E}">
        <p14:creationId xmlns:p14="http://schemas.microsoft.com/office/powerpoint/2010/main" val="1606275569"/>
      </p:ext>
    </p:extLst>
  </p:cSld>
  <p:clrMapOvr>
    <a:masterClrMapping/>
  </p:clrMapOvr>
  <p:extLst>
    <p:ext uri="{6950BFC3-D8DA-4A85-94F7-54DA5524770B}">
      <p188:commentRel xmlns:p188="http://schemas.microsoft.com/office/powerpoint/2018/8/main" r:id="rId3"/>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69152-4DFD-8B7F-DFBF-B552021E56E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0B40305-1425-BDCC-3626-047B956AAF55}"/>
              </a:ext>
            </a:extLst>
          </p:cNvPr>
          <p:cNvPicPr>
            <a:picLocks noChangeAspect="1"/>
          </p:cNvPicPr>
          <p:nvPr/>
        </p:nvPicPr>
        <p:blipFill>
          <a:blip r:embed="rId3"/>
          <a:stretch>
            <a:fillRect/>
          </a:stretch>
        </p:blipFill>
        <p:spPr>
          <a:xfrm>
            <a:off x="661416" y="2677759"/>
            <a:ext cx="5434584" cy="4075938"/>
          </a:xfrm>
          <a:prstGeom prst="rect">
            <a:avLst/>
          </a:prstGeom>
        </p:spPr>
      </p:pic>
      <p:sp>
        <p:nvSpPr>
          <p:cNvPr id="2" name="Title 1">
            <a:extLst>
              <a:ext uri="{FF2B5EF4-FFF2-40B4-BE49-F238E27FC236}">
                <a16:creationId xmlns:a16="http://schemas.microsoft.com/office/drawing/2014/main" id="{561FB716-45CB-C1FA-A2E9-2DBF71D271C9}"/>
              </a:ext>
            </a:extLst>
          </p:cNvPr>
          <p:cNvSpPr>
            <a:spLocks noGrp="1"/>
          </p:cNvSpPr>
          <p:nvPr>
            <p:ph type="title"/>
          </p:nvPr>
        </p:nvSpPr>
        <p:spPr/>
        <p:txBody>
          <a:bodyPr>
            <a:normAutofit/>
          </a:bodyPr>
          <a:lstStyle/>
          <a:p>
            <a:r>
              <a:rPr lang="en-US">
                <a:solidFill>
                  <a:srgbClr val="FFFFFF"/>
                </a:solidFill>
                <a:latin typeface="Arial Black"/>
              </a:rPr>
              <a:t>Challenge: Craft Labor Force</a:t>
            </a:r>
            <a:endParaRPr lang="en-US">
              <a:solidFill>
                <a:srgbClr val="FFFFFF"/>
              </a:solidFill>
            </a:endParaRPr>
          </a:p>
        </p:txBody>
      </p:sp>
      <p:sp>
        <p:nvSpPr>
          <p:cNvPr id="8" name="Content Placeholder 4">
            <a:extLst>
              <a:ext uri="{FF2B5EF4-FFF2-40B4-BE49-F238E27FC236}">
                <a16:creationId xmlns:a16="http://schemas.microsoft.com/office/drawing/2014/main" id="{058BACA4-8AF4-5406-8B6C-C50946D89597}"/>
              </a:ext>
            </a:extLst>
          </p:cNvPr>
          <p:cNvSpPr txBox="1">
            <a:spLocks/>
          </p:cNvSpPr>
          <p:nvPr/>
        </p:nvSpPr>
        <p:spPr>
          <a:xfrm>
            <a:off x="436204" y="2123761"/>
            <a:ext cx="11124519" cy="553998"/>
          </a:xfrm>
          <a:prstGeom prst="rect">
            <a:avLst/>
          </a:prstGeom>
          <a:noFill/>
        </p:spPr>
        <p:txBody>
          <a:bodyPr vert="horz" wrap="square" lIns="0" tIns="0" rIns="0" bIns="0" rtlCol="0" anchor="t">
            <a:spAutoFit/>
          </a:bodyPr>
          <a:lstStyle>
            <a:lvl1pPr marL="228600" indent="-228600" algn="l" defTabSz="914400" rtl="0" eaLnBrk="1" latinLnBrk="0" hangingPunct="1">
              <a:lnSpc>
                <a:spcPct val="90000"/>
              </a:lnSpc>
              <a:spcBef>
                <a:spcPts val="1800"/>
              </a:spcBef>
              <a:buFont typeface="Arial" panose="020B0604020202020204" pitchFamily="34" charset="0"/>
              <a:buChar char="•"/>
              <a:defRPr sz="2400" kern="1200">
                <a:solidFill>
                  <a:schemeClr val="bg1"/>
                </a:solidFill>
                <a:latin typeface="+mn-lt"/>
                <a:ea typeface="+mn-ea"/>
                <a:cs typeface="Arial" panose="020B0604020202020204" pitchFamily="34" charset="0"/>
              </a:defRPr>
            </a:lvl1pPr>
            <a:lvl2pPr marL="576263"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Arial" panose="020B0604020202020204" pitchFamily="34" charset="0"/>
              </a:defRPr>
            </a:lvl2pPr>
            <a:lvl3pPr marL="914400" indent="-173038"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3pPr>
            <a:lvl4pPr marL="1260475"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Arial" panose="020B0604020202020204" pitchFamily="34" charset="0"/>
              </a:defRPr>
            </a:lvl4pPr>
            <a:lvl5pPr marL="1660525"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3600">
                <a:solidFill>
                  <a:schemeClr val="accent3">
                    <a:lumMod val="75000"/>
                  </a:schemeClr>
                </a:solidFill>
                <a:cs typeface="Arial"/>
              </a:rPr>
              <a:t>Outreach and Engagement</a:t>
            </a:r>
            <a:endParaRPr lang="en-US" sz="1800">
              <a:solidFill>
                <a:schemeClr val="accent3">
                  <a:lumMod val="75000"/>
                </a:schemeClr>
              </a:solidFill>
            </a:endParaRPr>
          </a:p>
        </p:txBody>
      </p:sp>
      <p:sp>
        <p:nvSpPr>
          <p:cNvPr id="10" name="Title 1">
            <a:extLst>
              <a:ext uri="{FF2B5EF4-FFF2-40B4-BE49-F238E27FC236}">
                <a16:creationId xmlns:a16="http://schemas.microsoft.com/office/drawing/2014/main" id="{3360BBB8-C1C0-A681-8CC9-9CE52F92D29C}"/>
              </a:ext>
            </a:extLst>
          </p:cNvPr>
          <p:cNvSpPr txBox="1">
            <a:spLocks/>
          </p:cNvSpPr>
          <p:nvPr/>
        </p:nvSpPr>
        <p:spPr>
          <a:xfrm>
            <a:off x="342467" y="1402349"/>
            <a:ext cx="4565650" cy="80010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2800" b="1" i="0" kern="1200" spc="300">
                <a:solidFill>
                  <a:schemeClr val="tx2"/>
                </a:solidFill>
                <a:latin typeface="Arial Black" panose="020B0604020202020204" pitchFamily="34" charset="0"/>
                <a:ea typeface="+mj-ea"/>
                <a:cs typeface="Arial Black" panose="020B0604020202020204" pitchFamily="34" charset="0"/>
              </a:defRPr>
            </a:lvl1pPr>
          </a:lstStyle>
          <a:p>
            <a:r>
              <a:rPr lang="en-US" sz="3200">
                <a:solidFill>
                  <a:srgbClr val="005DB9"/>
                </a:solidFill>
                <a:latin typeface="Arial Black"/>
              </a:rPr>
              <a:t>Opportunity:</a:t>
            </a:r>
            <a:endParaRPr lang="en-US" sz="3200">
              <a:solidFill>
                <a:srgbClr val="005DB9"/>
              </a:solidFill>
            </a:endParaRPr>
          </a:p>
        </p:txBody>
      </p:sp>
      <p:pic>
        <p:nvPicPr>
          <p:cNvPr id="7" name="Picture 6">
            <a:extLst>
              <a:ext uri="{FF2B5EF4-FFF2-40B4-BE49-F238E27FC236}">
                <a16:creationId xmlns:a16="http://schemas.microsoft.com/office/drawing/2014/main" id="{2C444F03-BB6E-F290-21DE-C6064A308335}"/>
              </a:ext>
            </a:extLst>
          </p:cNvPr>
          <p:cNvPicPr>
            <a:picLocks noChangeAspect="1"/>
          </p:cNvPicPr>
          <p:nvPr/>
        </p:nvPicPr>
        <p:blipFill>
          <a:blip r:embed="rId4"/>
          <a:srcRect/>
          <a:stretch/>
        </p:blipFill>
        <p:spPr>
          <a:xfrm>
            <a:off x="7283885" y="1848272"/>
            <a:ext cx="3679069" cy="4905425"/>
          </a:xfrm>
          <a:prstGeom prst="rect">
            <a:avLst/>
          </a:prstGeom>
        </p:spPr>
      </p:pic>
    </p:spTree>
    <p:extLst>
      <p:ext uri="{BB962C8B-B14F-4D97-AF65-F5344CB8AC3E}">
        <p14:creationId xmlns:p14="http://schemas.microsoft.com/office/powerpoint/2010/main" val="1851530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398C1BF-BE50-893C-381A-7785CDC5D1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5BA21A-572D-EADC-0A12-260C68E31E6A}"/>
              </a:ext>
            </a:extLst>
          </p:cNvPr>
          <p:cNvSpPr>
            <a:spLocks noGrp="1"/>
          </p:cNvSpPr>
          <p:nvPr>
            <p:ph type="title"/>
          </p:nvPr>
        </p:nvSpPr>
        <p:spPr/>
        <p:txBody>
          <a:bodyPr>
            <a:normAutofit/>
          </a:bodyPr>
          <a:lstStyle/>
          <a:p>
            <a:r>
              <a:rPr lang="en-US">
                <a:solidFill>
                  <a:srgbClr val="FFFFFF"/>
                </a:solidFill>
                <a:latin typeface="Arial Black"/>
              </a:rPr>
              <a:t>Challenge: Project Duration</a:t>
            </a:r>
            <a:endParaRPr lang="en-US">
              <a:solidFill>
                <a:srgbClr val="FFFFFF"/>
              </a:solidFill>
            </a:endParaRPr>
          </a:p>
        </p:txBody>
      </p:sp>
      <p:pic>
        <p:nvPicPr>
          <p:cNvPr id="4" name="Picture 3">
            <a:extLst>
              <a:ext uri="{FF2B5EF4-FFF2-40B4-BE49-F238E27FC236}">
                <a16:creationId xmlns:a16="http://schemas.microsoft.com/office/drawing/2014/main" id="{C4B8F085-5DF3-CF99-70F9-3665847255CD}"/>
              </a:ext>
            </a:extLst>
          </p:cNvPr>
          <p:cNvPicPr>
            <a:picLocks noChangeAspect="1"/>
          </p:cNvPicPr>
          <p:nvPr/>
        </p:nvPicPr>
        <p:blipFill>
          <a:blip r:embed="rId4"/>
          <a:stretch>
            <a:fillRect/>
          </a:stretch>
        </p:blipFill>
        <p:spPr>
          <a:xfrm>
            <a:off x="2224809" y="2616960"/>
            <a:ext cx="7742382" cy="2634366"/>
          </a:xfrm>
          <a:prstGeom prst="rect">
            <a:avLst/>
          </a:prstGeom>
        </p:spPr>
      </p:pic>
    </p:spTree>
    <p:extLst>
      <p:ext uri="{BB962C8B-B14F-4D97-AF65-F5344CB8AC3E}">
        <p14:creationId xmlns:p14="http://schemas.microsoft.com/office/powerpoint/2010/main" val="13921058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BEDAF30-7483-6AF6-D9E6-5AEC5C27DF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7CA056-8C6D-6FE1-15FA-9E7E2C6524B3}"/>
              </a:ext>
            </a:extLst>
          </p:cNvPr>
          <p:cNvSpPr>
            <a:spLocks noGrp="1"/>
          </p:cNvSpPr>
          <p:nvPr>
            <p:ph type="title"/>
          </p:nvPr>
        </p:nvSpPr>
        <p:spPr/>
        <p:txBody>
          <a:bodyPr>
            <a:normAutofit/>
          </a:bodyPr>
          <a:lstStyle/>
          <a:p>
            <a:r>
              <a:rPr lang="en-US">
                <a:solidFill>
                  <a:srgbClr val="FFFFFF"/>
                </a:solidFill>
                <a:latin typeface="Arial Black"/>
              </a:rPr>
              <a:t>Challenge: Project Duration</a:t>
            </a:r>
            <a:endParaRPr lang="en-US">
              <a:solidFill>
                <a:srgbClr val="FFFFFF"/>
              </a:solidFill>
            </a:endParaRPr>
          </a:p>
        </p:txBody>
      </p:sp>
      <p:sp>
        <p:nvSpPr>
          <p:cNvPr id="3" name="Content Placeholder 4">
            <a:extLst>
              <a:ext uri="{FF2B5EF4-FFF2-40B4-BE49-F238E27FC236}">
                <a16:creationId xmlns:a16="http://schemas.microsoft.com/office/drawing/2014/main" id="{C97C5BC3-6ECD-CEF1-BF29-D797CB8BDB3A}"/>
              </a:ext>
            </a:extLst>
          </p:cNvPr>
          <p:cNvSpPr txBox="1">
            <a:spLocks/>
          </p:cNvSpPr>
          <p:nvPr/>
        </p:nvSpPr>
        <p:spPr>
          <a:xfrm>
            <a:off x="1895135" y="2062116"/>
            <a:ext cx="11124519" cy="553998"/>
          </a:xfrm>
          <a:prstGeom prst="rect">
            <a:avLst/>
          </a:prstGeom>
          <a:noFill/>
        </p:spPr>
        <p:txBody>
          <a:bodyPr vert="horz" wrap="square" lIns="0" tIns="0" rIns="0" bIns="0" rtlCol="0" anchor="t">
            <a:spAutoFit/>
          </a:bodyPr>
          <a:lstStyle>
            <a:lvl1pPr marL="228600" indent="-228600" algn="l" defTabSz="914400" rtl="0" eaLnBrk="1" latinLnBrk="0" hangingPunct="1">
              <a:lnSpc>
                <a:spcPct val="90000"/>
              </a:lnSpc>
              <a:spcBef>
                <a:spcPts val="1800"/>
              </a:spcBef>
              <a:buFont typeface="Arial" panose="020B0604020202020204" pitchFamily="34" charset="0"/>
              <a:buChar char="•"/>
              <a:defRPr sz="2400" kern="1200">
                <a:solidFill>
                  <a:schemeClr val="bg1"/>
                </a:solidFill>
                <a:latin typeface="+mn-lt"/>
                <a:ea typeface="+mn-ea"/>
                <a:cs typeface="Arial" panose="020B0604020202020204" pitchFamily="34" charset="0"/>
              </a:defRPr>
            </a:lvl1pPr>
            <a:lvl2pPr marL="576263"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Arial" panose="020B0604020202020204" pitchFamily="34" charset="0"/>
              </a:defRPr>
            </a:lvl2pPr>
            <a:lvl3pPr marL="914400" indent="-173038"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3pPr>
            <a:lvl4pPr marL="1260475"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Arial" panose="020B0604020202020204" pitchFamily="34" charset="0"/>
              </a:defRPr>
            </a:lvl4pPr>
            <a:lvl5pPr marL="1660525"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3600">
                <a:solidFill>
                  <a:schemeClr val="accent3">
                    <a:lumMod val="75000"/>
                  </a:schemeClr>
                </a:solidFill>
                <a:cs typeface="Arial"/>
              </a:rPr>
              <a:t> Cool 4D Scheduling Tools! </a:t>
            </a:r>
            <a:endParaRPr lang="en-US" sz="1800">
              <a:solidFill>
                <a:schemeClr val="accent3">
                  <a:lumMod val="75000"/>
                </a:schemeClr>
              </a:solidFill>
            </a:endParaRPr>
          </a:p>
        </p:txBody>
      </p:sp>
      <p:sp>
        <p:nvSpPr>
          <p:cNvPr id="5" name="Title 1">
            <a:extLst>
              <a:ext uri="{FF2B5EF4-FFF2-40B4-BE49-F238E27FC236}">
                <a16:creationId xmlns:a16="http://schemas.microsoft.com/office/drawing/2014/main" id="{3146814E-D945-9274-B101-3E969BC6B868}"/>
              </a:ext>
            </a:extLst>
          </p:cNvPr>
          <p:cNvSpPr txBox="1">
            <a:spLocks/>
          </p:cNvSpPr>
          <p:nvPr/>
        </p:nvSpPr>
        <p:spPr>
          <a:xfrm>
            <a:off x="1801398" y="1340704"/>
            <a:ext cx="4565650" cy="80010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2800" b="1" i="0" kern="1200" spc="300">
                <a:solidFill>
                  <a:schemeClr val="tx2"/>
                </a:solidFill>
                <a:latin typeface="Arial Black" panose="020B0604020202020204" pitchFamily="34" charset="0"/>
                <a:ea typeface="+mj-ea"/>
                <a:cs typeface="Arial Black" panose="020B0604020202020204" pitchFamily="34" charset="0"/>
              </a:defRPr>
            </a:lvl1pPr>
          </a:lstStyle>
          <a:p>
            <a:r>
              <a:rPr lang="en-US" sz="3200">
                <a:solidFill>
                  <a:srgbClr val="005DB9"/>
                </a:solidFill>
                <a:latin typeface="Arial Black"/>
              </a:rPr>
              <a:t>Opportunity:</a:t>
            </a:r>
            <a:endParaRPr lang="en-US" sz="3200">
              <a:solidFill>
                <a:srgbClr val="005DB9"/>
              </a:solidFill>
            </a:endParaRPr>
          </a:p>
        </p:txBody>
      </p:sp>
    </p:spTree>
    <p:extLst>
      <p:ext uri="{BB962C8B-B14F-4D97-AF65-F5344CB8AC3E}">
        <p14:creationId xmlns:p14="http://schemas.microsoft.com/office/powerpoint/2010/main" val="1572937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6-03-10 - BSB RC From KY">
            <a:hlinkClick r:id="" action="ppaction://media"/>
            <a:extLst>
              <a:ext uri="{FF2B5EF4-FFF2-40B4-BE49-F238E27FC236}">
                <a16:creationId xmlns:a16="http://schemas.microsoft.com/office/drawing/2014/main" id="{476EF4EA-BEDC-2845-2973-FB5DB105FE0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17" y="-2116"/>
            <a:ext cx="12187766" cy="6862232"/>
          </a:xfrm>
          <a:prstGeom prst="rect">
            <a:avLst/>
          </a:prstGeom>
        </p:spPr>
      </p:pic>
    </p:spTree>
    <p:extLst>
      <p:ext uri="{BB962C8B-B14F-4D97-AF65-F5344CB8AC3E}">
        <p14:creationId xmlns:p14="http://schemas.microsoft.com/office/powerpoint/2010/main" val="3994957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0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FE0144F-AFFC-DB70-E8D3-86A4CE983BD6}"/>
              </a:ext>
            </a:extLst>
          </p:cNvPr>
          <p:cNvSpPr>
            <a:spLocks noGrp="1"/>
          </p:cNvSpPr>
          <p:nvPr>
            <p:ph type="ctrTitle"/>
          </p:nvPr>
        </p:nvSpPr>
        <p:spPr>
          <a:xfrm>
            <a:off x="831850" y="2982039"/>
            <a:ext cx="10649253" cy="920392"/>
          </a:xfrm>
        </p:spPr>
        <p:txBody>
          <a:bodyPr>
            <a:noAutofit/>
          </a:bodyPr>
          <a:lstStyle/>
          <a:p>
            <a:pPr algn="ctr"/>
            <a:r>
              <a:rPr lang="en-US" sz="8200"/>
              <a:t>THANK YOU!</a:t>
            </a:r>
          </a:p>
        </p:txBody>
      </p:sp>
      <p:pic>
        <p:nvPicPr>
          <p:cNvPr id="2" name="Picture 1" descr="A black and white logo&#10;&#10;AI-generated content may be incorrect.">
            <a:extLst>
              <a:ext uri="{FF2B5EF4-FFF2-40B4-BE49-F238E27FC236}">
                <a16:creationId xmlns:a16="http://schemas.microsoft.com/office/drawing/2014/main" id="{2C4D8269-EF43-EA9B-0D0B-531BD6491CD2}"/>
              </a:ext>
            </a:extLst>
          </p:cNvPr>
          <p:cNvPicPr>
            <a:picLocks noChangeAspect="1"/>
          </p:cNvPicPr>
          <p:nvPr/>
        </p:nvPicPr>
        <p:blipFill>
          <a:blip r:embed="rId3"/>
          <a:stretch>
            <a:fillRect/>
          </a:stretch>
        </p:blipFill>
        <p:spPr>
          <a:xfrm>
            <a:off x="700185" y="5577346"/>
            <a:ext cx="1360731" cy="1029102"/>
          </a:xfrm>
          <a:prstGeom prst="rect">
            <a:avLst/>
          </a:prstGeom>
        </p:spPr>
      </p:pic>
      <p:pic>
        <p:nvPicPr>
          <p:cNvPr id="3" name="Picture 2" descr="A black and white logo&#10;&#10;AI-generated content may be incorrect.">
            <a:extLst>
              <a:ext uri="{FF2B5EF4-FFF2-40B4-BE49-F238E27FC236}">
                <a16:creationId xmlns:a16="http://schemas.microsoft.com/office/drawing/2014/main" id="{92063638-6ED8-6DAF-2A31-929DE039EC2B}"/>
              </a:ext>
            </a:extLst>
          </p:cNvPr>
          <p:cNvPicPr>
            <a:picLocks noChangeAspect="1"/>
          </p:cNvPicPr>
          <p:nvPr/>
        </p:nvPicPr>
        <p:blipFill>
          <a:blip r:embed="rId4"/>
          <a:stretch>
            <a:fillRect/>
          </a:stretch>
        </p:blipFill>
        <p:spPr>
          <a:xfrm>
            <a:off x="9907600" y="5681176"/>
            <a:ext cx="1446200" cy="821442"/>
          </a:xfrm>
          <a:prstGeom prst="rect">
            <a:avLst/>
          </a:prstGeom>
        </p:spPr>
      </p:pic>
      <p:sp>
        <p:nvSpPr>
          <p:cNvPr id="4" name="TextBox 3">
            <a:extLst>
              <a:ext uri="{FF2B5EF4-FFF2-40B4-BE49-F238E27FC236}">
                <a16:creationId xmlns:a16="http://schemas.microsoft.com/office/drawing/2014/main" id="{A57D5734-9940-7060-2F15-46E78A41234F}"/>
              </a:ext>
            </a:extLst>
          </p:cNvPr>
          <p:cNvSpPr txBox="1"/>
          <p:nvPr/>
        </p:nvSpPr>
        <p:spPr>
          <a:xfrm>
            <a:off x="2101241" y="5929048"/>
            <a:ext cx="7989518" cy="512961"/>
          </a:xfrm>
          <a:prstGeom prst="rect">
            <a:avLst/>
          </a:prstGeom>
          <a:noFill/>
        </p:spPr>
        <p:txBody>
          <a:bodyPr wrap="square" rtlCol="0">
            <a:spAutoFit/>
          </a:bodyPr>
          <a:lstStyle/>
          <a:p>
            <a:pPr algn="ctr">
              <a:spcBef>
                <a:spcPts val="400"/>
              </a:spcBef>
            </a:pPr>
            <a:r>
              <a:rPr lang="en-US" sz="1200" b="1" spc="200" baseline="0">
                <a:solidFill>
                  <a:srgbClr val="E1EFF9"/>
                </a:solidFill>
                <a:latin typeface="Arial" panose="020B0604020202020204" pitchFamily="34" charset="0"/>
                <a:cs typeface="Arial" panose="020B0604020202020204" pitchFamily="34" charset="0"/>
              </a:rPr>
              <a:t>INVESTING IN LOCAL COMMUNITIES. GROWING AMERICA’S ECONOMY. </a:t>
            </a:r>
          </a:p>
          <a:p>
            <a:pPr algn="ctr">
              <a:spcBef>
                <a:spcPts val="400"/>
              </a:spcBef>
            </a:pPr>
            <a:r>
              <a:rPr lang="en-US" sz="1200" b="1" spc="200" baseline="0">
                <a:solidFill>
                  <a:srgbClr val="E1EFF9"/>
                </a:solidFill>
                <a:latin typeface="Arial" panose="020B0604020202020204" pitchFamily="34" charset="0"/>
                <a:cs typeface="Arial" panose="020B0604020202020204" pitchFamily="34" charset="0"/>
              </a:rPr>
              <a:t>brentspencebridgecorridor.com</a:t>
            </a:r>
          </a:p>
        </p:txBody>
      </p:sp>
    </p:spTree>
    <p:extLst>
      <p:ext uri="{BB962C8B-B14F-4D97-AF65-F5344CB8AC3E}">
        <p14:creationId xmlns:p14="http://schemas.microsoft.com/office/powerpoint/2010/main" val="22178480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283D944-2FDC-411B-6DFA-535BEDCB3D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40D8A5-EC13-BA37-A982-92F3569FA74F}"/>
              </a:ext>
            </a:extLst>
          </p:cNvPr>
          <p:cNvSpPr>
            <a:spLocks noGrp="1"/>
          </p:cNvSpPr>
          <p:nvPr>
            <p:ph type="title"/>
          </p:nvPr>
        </p:nvSpPr>
        <p:spPr/>
        <p:txBody>
          <a:bodyPr>
            <a:normAutofit/>
          </a:bodyPr>
          <a:lstStyle/>
          <a:p>
            <a:r>
              <a:rPr lang="en-US"/>
              <a:t>Challenge – Hydraulic Requirements</a:t>
            </a:r>
          </a:p>
        </p:txBody>
      </p:sp>
      <p:sp>
        <p:nvSpPr>
          <p:cNvPr id="3" name="Content Placeholder 2">
            <a:extLst>
              <a:ext uri="{FF2B5EF4-FFF2-40B4-BE49-F238E27FC236}">
                <a16:creationId xmlns:a16="http://schemas.microsoft.com/office/drawing/2014/main" id="{15C6555E-7550-1FFD-592C-9E02E9B7C4BF}"/>
              </a:ext>
            </a:extLst>
          </p:cNvPr>
          <p:cNvSpPr>
            <a:spLocks noGrp="1"/>
          </p:cNvSpPr>
          <p:nvPr>
            <p:ph idx="1"/>
          </p:nvPr>
        </p:nvSpPr>
        <p:spPr>
          <a:xfrm>
            <a:off x="838200" y="1794335"/>
            <a:ext cx="4953000" cy="4460503"/>
          </a:xfrm>
        </p:spPr>
        <p:txBody>
          <a:bodyPr/>
          <a:lstStyle/>
          <a:p>
            <a:r>
              <a:rPr lang="en-US"/>
              <a:t>The bridge is in a Flood Emergency Management Agency (FEMA) floodway of the Ohio River</a:t>
            </a:r>
          </a:p>
          <a:p>
            <a:r>
              <a:rPr lang="en-US"/>
              <a:t>1D hydraulic model – Impact on Regulatory and 100-year Floodplain</a:t>
            </a:r>
          </a:p>
          <a:p>
            <a:r>
              <a:rPr lang="en-US"/>
              <a:t>2D hydrodynamic models were developed to compute scour depths</a:t>
            </a:r>
          </a:p>
          <a:p>
            <a:r>
              <a:rPr lang="en-US"/>
              <a:t>3D computational fluid dynamic analyses were undertaken to study the effects of scour interaction between the two bridges</a:t>
            </a:r>
          </a:p>
          <a:p>
            <a:endParaRPr lang="en-US"/>
          </a:p>
          <a:p>
            <a:endParaRPr lang="en-US"/>
          </a:p>
          <a:p>
            <a:pPr marL="171450" lvl="1" indent="0">
              <a:buNone/>
            </a:pPr>
            <a:endParaRPr lang="en-US" sz="2400"/>
          </a:p>
        </p:txBody>
      </p:sp>
      <p:sp>
        <p:nvSpPr>
          <p:cNvPr id="5" name="Slide Number Placeholder 4">
            <a:extLst>
              <a:ext uri="{FF2B5EF4-FFF2-40B4-BE49-F238E27FC236}">
                <a16:creationId xmlns:a16="http://schemas.microsoft.com/office/drawing/2014/main" id="{6B8FD2BB-90F1-1C42-0C75-CA74FDFA8F5A}"/>
              </a:ext>
            </a:extLst>
          </p:cNvPr>
          <p:cNvSpPr>
            <a:spLocks noGrp="1"/>
          </p:cNvSpPr>
          <p:nvPr>
            <p:ph type="sldNum" sz="quarter" idx="12"/>
          </p:nvPr>
        </p:nvSpPr>
        <p:spPr/>
        <p:txBody>
          <a:bodyPr/>
          <a:lstStyle/>
          <a:p>
            <a:fld id="{7FA1F697-CBF3-4633-A392-B3D77DB57610}" type="slidenum">
              <a:rPr lang="en-US" smtClean="0"/>
              <a:t>35</a:t>
            </a:fld>
            <a:endParaRPr lang="en-US"/>
          </a:p>
        </p:txBody>
      </p:sp>
      <p:pic>
        <p:nvPicPr>
          <p:cNvPr id="10" name="Content Placeholder 9">
            <a:extLst>
              <a:ext uri="{FF2B5EF4-FFF2-40B4-BE49-F238E27FC236}">
                <a16:creationId xmlns:a16="http://schemas.microsoft.com/office/drawing/2014/main" id="{93ABE215-97AE-A0CC-6B64-54F4B25A9AD4}"/>
              </a:ext>
            </a:extLst>
          </p:cNvPr>
          <p:cNvPicPr>
            <a:picLocks noGrp="1" noChangeAspect="1"/>
          </p:cNvPicPr>
          <p:nvPr>
            <p:ph sz="half" idx="4294967295"/>
          </p:nvPr>
        </p:nvPicPr>
        <p:blipFill>
          <a:blip r:embed="rId3"/>
          <a:stretch>
            <a:fillRect/>
          </a:stretch>
        </p:blipFill>
        <p:spPr>
          <a:xfrm>
            <a:off x="6862889" y="1794335"/>
            <a:ext cx="4320425" cy="4351337"/>
          </a:xfrm>
          <a:prstGeom prst="rect">
            <a:avLst/>
          </a:prstGeom>
        </p:spPr>
      </p:pic>
    </p:spTree>
    <p:extLst>
      <p:ext uri="{BB962C8B-B14F-4D97-AF65-F5344CB8AC3E}">
        <p14:creationId xmlns:p14="http://schemas.microsoft.com/office/powerpoint/2010/main" val="36735987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16A0D46-988B-3D19-BB39-93C81515B6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332435-AE4A-7A97-FD3E-7385B0F6AFC5}"/>
              </a:ext>
            </a:extLst>
          </p:cNvPr>
          <p:cNvSpPr>
            <a:spLocks noGrp="1"/>
          </p:cNvSpPr>
          <p:nvPr>
            <p:ph type="title"/>
          </p:nvPr>
        </p:nvSpPr>
        <p:spPr/>
        <p:txBody>
          <a:bodyPr>
            <a:normAutofit/>
          </a:bodyPr>
          <a:lstStyle/>
          <a:p>
            <a:r>
              <a:rPr lang="en-US"/>
              <a:t>Challenge – Hydraulic Requirements</a:t>
            </a:r>
          </a:p>
        </p:txBody>
      </p:sp>
      <p:sp>
        <p:nvSpPr>
          <p:cNvPr id="3" name="Content Placeholder 2">
            <a:extLst>
              <a:ext uri="{FF2B5EF4-FFF2-40B4-BE49-F238E27FC236}">
                <a16:creationId xmlns:a16="http://schemas.microsoft.com/office/drawing/2014/main" id="{2EAFB852-AB2B-C388-84BE-E8204B3CC8CD}"/>
              </a:ext>
            </a:extLst>
          </p:cNvPr>
          <p:cNvSpPr>
            <a:spLocks noGrp="1"/>
          </p:cNvSpPr>
          <p:nvPr>
            <p:ph idx="1"/>
          </p:nvPr>
        </p:nvSpPr>
        <p:spPr>
          <a:xfrm>
            <a:off x="838200" y="1794336"/>
            <a:ext cx="4940121" cy="4190047"/>
          </a:xfrm>
        </p:spPr>
        <p:txBody>
          <a:bodyPr/>
          <a:lstStyle/>
          <a:p>
            <a:r>
              <a:rPr lang="en-US"/>
              <a:t>Zero-rise condition met within the regulatory and 100-year floodway</a:t>
            </a:r>
          </a:p>
          <a:p>
            <a:r>
              <a:rPr lang="en-US"/>
              <a:t>The companion bridge foundations are designed to accommodate the anticipated scour depths of approximately 40 to 50 feet</a:t>
            </a:r>
          </a:p>
          <a:p>
            <a:endParaRPr lang="en-US" sz="2400"/>
          </a:p>
        </p:txBody>
      </p:sp>
      <p:sp>
        <p:nvSpPr>
          <p:cNvPr id="5" name="Slide Number Placeholder 4">
            <a:extLst>
              <a:ext uri="{FF2B5EF4-FFF2-40B4-BE49-F238E27FC236}">
                <a16:creationId xmlns:a16="http://schemas.microsoft.com/office/drawing/2014/main" id="{E6EABAB3-D859-6D6E-D0AE-A7E9BC45827F}"/>
              </a:ext>
            </a:extLst>
          </p:cNvPr>
          <p:cNvSpPr>
            <a:spLocks noGrp="1"/>
          </p:cNvSpPr>
          <p:nvPr>
            <p:ph type="sldNum" sz="quarter" idx="12"/>
          </p:nvPr>
        </p:nvSpPr>
        <p:spPr/>
        <p:txBody>
          <a:bodyPr/>
          <a:lstStyle/>
          <a:p>
            <a:fld id="{7FA1F697-CBF3-4633-A392-B3D77DB57610}" type="slidenum">
              <a:rPr lang="en-US" smtClean="0"/>
              <a:t>36</a:t>
            </a:fld>
            <a:endParaRPr lang="en-US"/>
          </a:p>
        </p:txBody>
      </p:sp>
      <p:pic>
        <p:nvPicPr>
          <p:cNvPr id="9" name="Picture 8">
            <a:extLst>
              <a:ext uri="{FF2B5EF4-FFF2-40B4-BE49-F238E27FC236}">
                <a16:creationId xmlns:a16="http://schemas.microsoft.com/office/drawing/2014/main" id="{08854C5E-7F4F-C130-ED40-BBA92A3DA91B}"/>
              </a:ext>
            </a:extLst>
          </p:cNvPr>
          <p:cNvPicPr>
            <a:picLocks noChangeAspect="1"/>
          </p:cNvPicPr>
          <p:nvPr/>
        </p:nvPicPr>
        <p:blipFill>
          <a:blip r:embed="rId3"/>
          <a:srcRect t="6692" b="9128"/>
          <a:stretch>
            <a:fillRect/>
          </a:stretch>
        </p:blipFill>
        <p:spPr>
          <a:xfrm>
            <a:off x="1139414" y="3379554"/>
            <a:ext cx="4551381" cy="3478446"/>
          </a:xfrm>
          <a:prstGeom prst="rect">
            <a:avLst/>
          </a:prstGeom>
        </p:spPr>
      </p:pic>
      <p:pic>
        <p:nvPicPr>
          <p:cNvPr id="11" name="Picture 10">
            <a:extLst>
              <a:ext uri="{FF2B5EF4-FFF2-40B4-BE49-F238E27FC236}">
                <a16:creationId xmlns:a16="http://schemas.microsoft.com/office/drawing/2014/main" id="{F5A67FE3-6175-E285-FFFA-8A040556642A}"/>
              </a:ext>
            </a:extLst>
          </p:cNvPr>
          <p:cNvPicPr>
            <a:picLocks noChangeAspect="1"/>
          </p:cNvPicPr>
          <p:nvPr/>
        </p:nvPicPr>
        <p:blipFill>
          <a:blip r:embed="rId4"/>
          <a:stretch>
            <a:fillRect/>
          </a:stretch>
        </p:blipFill>
        <p:spPr>
          <a:xfrm>
            <a:off x="6802419" y="1681389"/>
            <a:ext cx="4551381" cy="4959211"/>
          </a:xfrm>
          <a:prstGeom prst="rect">
            <a:avLst/>
          </a:prstGeom>
        </p:spPr>
      </p:pic>
    </p:spTree>
    <p:extLst>
      <p:ext uri="{BB962C8B-B14F-4D97-AF65-F5344CB8AC3E}">
        <p14:creationId xmlns:p14="http://schemas.microsoft.com/office/powerpoint/2010/main" val="2768659446"/>
      </p:ext>
    </p:extLst>
  </p:cSld>
  <p:clrMapOvr>
    <a:masterClrMapping/>
  </p:clrMapOvr>
</p:sld>
</file>

<file path=ppt/theme/theme1.xml><?xml version="1.0" encoding="utf-8"?>
<a:theme xmlns:a="http://schemas.openxmlformats.org/drawingml/2006/main" name="Office Theme">
  <a:themeElements>
    <a:clrScheme name="BSBC 2026">
      <a:dk1>
        <a:srgbClr val="000000"/>
      </a:dk1>
      <a:lt1>
        <a:srgbClr val="FFFFFF"/>
      </a:lt1>
      <a:dk2>
        <a:srgbClr val="005DB9"/>
      </a:dk2>
      <a:lt2>
        <a:srgbClr val="E7E6E6"/>
      </a:lt2>
      <a:accent1>
        <a:srgbClr val="E2001A"/>
      </a:accent1>
      <a:accent2>
        <a:srgbClr val="F77F08"/>
      </a:accent2>
      <a:accent3>
        <a:srgbClr val="FBC540"/>
      </a:accent3>
      <a:accent4>
        <a:srgbClr val="8AC541"/>
      </a:accent4>
      <a:accent5>
        <a:srgbClr val="92278F"/>
      </a:accent5>
      <a:accent6>
        <a:srgbClr val="0A2047"/>
      </a:accent6>
      <a:hlink>
        <a:srgbClr val="28A9E1"/>
      </a:hlink>
      <a:folHlink>
        <a:srgbClr val="F77F0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SB Corridor Template 061622" id="{48244BBD-A833-4045-8F3C-E9669CAFC8FF}" vid="{868E97BE-7112-1442-A5E7-2B731FC3A0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Year xmlns="b47a5aad-adfb-4dac-9d3f-47090e67d565">2026</Year>
    <Day xmlns="b47a5aad-adfb-4dac-9d3f-47090e67d565">Thursday</Day>
    <Speakers xmlns="b47a5aad-adfb-4dac-9d3f-47090e67d565">Talya Caudill, Craig Klusman, Will Banik</Speakers>
    <Section xmlns="b47a5aad-adfb-4dac-9d3f-47090e67d565">8, 1</Section>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E0F30E28F43D84881B1E447717B93F8" ma:contentTypeVersion="8" ma:contentTypeDescription="Create a new document." ma:contentTypeScope="" ma:versionID="ac7a048db13a328c88eb3bd8876552f7">
  <xsd:schema xmlns:xsd="http://www.w3.org/2001/XMLSchema" xmlns:xs="http://www.w3.org/2001/XMLSchema" xmlns:p="http://schemas.microsoft.com/office/2006/metadata/properties" xmlns:ns2="b47a5aad-adfb-4dac-9d3f-47090e67d565" xmlns:ns3="9c16dc54-5a24-4afd-a61c-664ec7eab416" targetNamespace="http://schemas.microsoft.com/office/2006/metadata/properties" ma:root="true" ma:fieldsID="05ef1fb50c3bd5231898c81644cb9619" ns2:_="" ns3:_="">
    <xsd:import namespace="b47a5aad-adfb-4dac-9d3f-47090e67d565"/>
    <xsd:import namespace="9c16dc54-5a24-4afd-a61c-664ec7eab416"/>
    <xsd:element name="properties">
      <xsd:complexType>
        <xsd:sequence>
          <xsd:element name="documentManagement">
            <xsd:complexType>
              <xsd:all>
                <xsd:element ref="ns2:Speakers" minOccurs="0"/>
                <xsd:element ref="ns2:Day" minOccurs="0"/>
                <xsd:element ref="ns2:Year" minOccurs="0"/>
                <xsd:element ref="ns2:Sec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a5aad-adfb-4dac-9d3f-47090e67d565" elementFormDefault="qualified">
    <xsd:import namespace="http://schemas.microsoft.com/office/2006/documentManagement/types"/>
    <xsd:import namespace="http://schemas.microsoft.com/office/infopath/2007/PartnerControls"/>
    <xsd:element name="Speakers" ma:index="4" nillable="true" ma:displayName="Speakers" ma:internalName="Speakers" ma:readOnly="false">
      <xsd:simpleType>
        <xsd:restriction base="dms:Note">
          <xsd:maxLength value="255"/>
        </xsd:restriction>
      </xsd:simpleType>
    </xsd:element>
    <xsd:element name="Day" ma:index="5" nillable="true" ma:displayName="Day" ma:internalName="Day" ma:readOnly="false">
      <xsd:simpleType>
        <xsd:restriction base="dms:Text">
          <xsd:maxLength value="255"/>
        </xsd:restriction>
      </xsd:simpleType>
    </xsd:element>
    <xsd:element name="Year" ma:index="6" nillable="true" ma:displayName="Year" ma:internalName="Year" ma:readOnly="false">
      <xsd:simpleType>
        <xsd:restriction base="dms:Text">
          <xsd:maxLength value="255"/>
        </xsd:restriction>
      </xsd:simpleType>
    </xsd:element>
    <xsd:element name="Section" ma:index="7" nillable="true" ma:displayName="Section" ma:internalName="Sec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dc54-5a24-4afd-a61c-664ec7eab41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A88FCE2-3FF2-4C94-A6AB-7F1C7493C736}">
  <ds:schemaRefs>
    <ds:schemaRef ds:uri="4a388730-3035-435a-990e-e480bafdf984"/>
    <ds:schemaRef ds:uri="c70f8083-3787-40ec-bbd9-4a2d0907e63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bde124c9-a1f8-4638-be41-d0229b12b5e3"/>
    <ds:schemaRef ds:uri="8b6ee47f-73a8-42af-9e05-207a7a0dfd62"/>
  </ds:schemaRefs>
</ds:datastoreItem>
</file>

<file path=customXml/itemProps2.xml><?xml version="1.0" encoding="utf-8"?>
<ds:datastoreItem xmlns:ds="http://schemas.openxmlformats.org/officeDocument/2006/customXml" ds:itemID="{2A5ACD71-992D-4FA9-96B9-0A0FF9D7EC0C}"/>
</file>

<file path=customXml/itemProps3.xml><?xml version="1.0" encoding="utf-8"?>
<ds:datastoreItem xmlns:ds="http://schemas.openxmlformats.org/officeDocument/2006/customXml" ds:itemID="{53747DA7-0B93-4898-9197-8BDA42A3D14E}">
  <ds:schemaRefs>
    <ds:schemaRef ds:uri="http://schemas.microsoft.com/sharepoint/v3/contenttype/forms"/>
  </ds:schemaRefs>
</ds:datastoreItem>
</file>

<file path=docMetadata/LabelInfo.xml><?xml version="1.0" encoding="utf-8"?>
<clbl:labelList xmlns:clbl="http://schemas.microsoft.com/office/2020/mipLabelMetadata">
  <clbl:label id="{f920f5b4-f35a-4bd1-ab57-79db69ad10fb}" enabled="1" method="Standard" siteId="{50f8fcc4-94d8-4f07-84eb-36ed57c7c8a2}" removed="0"/>
</clbl:labelList>
</file>

<file path=docProps/app.xml><?xml version="1.0" encoding="utf-8"?>
<Properties xmlns="http://schemas.openxmlformats.org/officeDocument/2006/extended-properties" xmlns:vt="http://schemas.openxmlformats.org/officeDocument/2006/docPropsVTypes">
  <Template>BSB Corridor Template 061622 (1)</Template>
  <Application>Microsoft Office PowerPoint</Application>
  <PresentationFormat>Widescreen</PresentationFormat>
  <Slides>36</Slides>
  <Notes>36</Notes>
  <HiddenSlides>2</HiddenSlide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The Brent Spence Companion Bridge Because One Bridge Wasn’t Enough September 10, 2026</vt:lpstr>
      <vt:lpstr>PRESENTERS</vt:lpstr>
      <vt:lpstr>AGENDA</vt:lpstr>
      <vt:lpstr>BACKGROUND &amp;  PROJECT OVERVIEW</vt:lpstr>
      <vt:lpstr>PowerPoint Presentation</vt:lpstr>
      <vt:lpstr>PowerPoint Presentation</vt:lpstr>
      <vt:lpstr>PowerPoint Presentation</vt:lpstr>
      <vt:lpstr>BACKGROUND</vt:lpstr>
      <vt:lpstr>CORRIDOR OVERVIEW</vt:lpstr>
      <vt:lpstr>WHAT WE'RE BUILDING NOW</vt:lpstr>
      <vt:lpstr>PROJECT TEAM</vt:lpstr>
      <vt:lpstr>PowerPoint Presentation</vt:lpstr>
      <vt:lpstr>CHALLENGES</vt:lpstr>
      <vt:lpstr>Challenge: Capacity</vt:lpstr>
      <vt:lpstr>Challenge: Bridge Type Selection Site Limitations - USCG Requirements</vt:lpstr>
      <vt:lpstr>Challenge: Bridge Type Selection Site Limitations - USCG Requirements</vt:lpstr>
      <vt:lpstr>Challenge: Bridge Type Selection</vt:lpstr>
      <vt:lpstr>Challenge – Meeting USCG Requirements</vt:lpstr>
      <vt:lpstr>Opportunity: Unique Bridge Type  </vt:lpstr>
      <vt:lpstr>Unique Structure Type Challenges</vt:lpstr>
      <vt:lpstr>PowerPoint Presentation</vt:lpstr>
      <vt:lpstr>PowerPoint Presentation</vt:lpstr>
      <vt:lpstr>Challenge: Stay Cables</vt:lpstr>
      <vt:lpstr>Challenge: Stay Cables Impact on Edge Girder Geometry</vt:lpstr>
      <vt:lpstr>Challenge: Deck Corrosion Protection</vt:lpstr>
      <vt:lpstr>Challenge: ACTUALLY BUILDING THE THING!</vt:lpstr>
      <vt:lpstr>Challenge: Site Access/Limitations during Construction</vt:lpstr>
      <vt:lpstr>Challenge: Site Access/Limitations during Construction</vt:lpstr>
      <vt:lpstr>Challenge: Craft Labor Force</vt:lpstr>
      <vt:lpstr>Challenge: Craft Labor Force</vt:lpstr>
      <vt:lpstr>Challenge: Project Duration</vt:lpstr>
      <vt:lpstr>Challenge: Project Duration</vt:lpstr>
      <vt:lpstr>PowerPoint Presentation</vt:lpstr>
      <vt:lpstr>THANK YOU!</vt:lpstr>
      <vt:lpstr>Challenge – Hydraulic Requirements</vt:lpstr>
      <vt:lpstr>Challenge – Hydraulic Requirements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WOULD GO HERE.</dc:title>
  <dc:creator>Betty Hull</dc:creator>
  <cp:revision>3</cp:revision>
  <cp:lastPrinted>2026-09-09T19:33:30Z</cp:lastPrinted>
  <dcterms:created xsi:type="dcterms:W3CDTF">2022-06-21T18:31:59Z</dcterms:created>
  <dcterms:modified xsi:type="dcterms:W3CDTF">2026-09-10T11:23:35Z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0x0101009E0F30E28F43D84881B1E447717B93F8</vt:lpwstr>
  </property>
  <property fmtid="{D5CDD505-2E9C-101B-9397-08002B2CF9AE}" pid="3" name="MediaServiceImageTags">
    <vt:lpwstr/>
  </property>
</Properties>
</file>